
<file path=[Content_Types].xml><?xml version="1.0" encoding="utf-8"?>
<Types xmlns="http://schemas.openxmlformats.org/package/2006/content-types">
  <Default Extension="jpeg" ContentType="image/jpe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66" r:id="rId5"/>
    <p:sldId id="270" r:id="rId6"/>
    <p:sldId id="271" r:id="rId7"/>
    <p:sldId id="272" r:id="rId8"/>
    <p:sldId id="273" r:id="rId9"/>
    <p:sldId id="274" r:id="rId10"/>
    <p:sldId id="275" r:id="rId11"/>
    <p:sldId id="276" r:id="rId12"/>
    <p:sldId id="277" r:id="rId13"/>
    <p:sldId id="27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1" d="100"/>
          <a:sy n="91" d="100"/>
        </p:scale>
        <p:origin x="32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B15086-06BC-4F78-B508-4E1F94CCB86B}" type="datetimeFigureOut">
              <a:rPr lang="en-US" smtClean="0"/>
              <a:t>12/18/2021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D4AFE6-52F8-436F-9DAC-607E2BE5A99D}" type="slidenum">
              <a:rPr lang="en-US" smtClean="0"/>
              <a:t>‹#›</a:t>
            </a:fld>
            <a:endParaRPr lang="en-US" dirty="0"/>
          </a:p>
        </p:txBody>
      </p:sp>
    </p:spTree>
    <p:extLst>
      <p:ext uri="{BB962C8B-B14F-4D97-AF65-F5344CB8AC3E}">
        <p14:creationId xmlns:p14="http://schemas.microsoft.com/office/powerpoint/2010/main" val="3635631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1DA85BB-8327-437A-900F-6A3DB7A5ABC9}" type="datetime1">
              <a:rPr lang="en-US" smtClean="0"/>
              <a:t>12/18/2021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6973878A-9A6C-446F-AE2D-FA0E8037C59B}" type="datetime1">
              <a:rPr lang="en-US" smtClean="0"/>
              <a:t>12/18/2021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FCC5687-D9F1-45E2-A621-A964456C9C51}" type="datetime1">
              <a:rPr lang="en-US" smtClean="0"/>
              <a:t>12/18/2021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D05D98-6779-42E9-AA36-C6D6C2CA339B}" type="datetime1">
              <a:rPr lang="en-US" smtClean="0"/>
              <a:t>12/18/2021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414117-4E55-454A-B008-5B316A3C4A1E}" type="datetime1">
              <a:rPr lang="en-US" smtClean="0"/>
              <a:t>12/18/2021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D685336-EDD6-4B11-BDCB-D9716D9D0CAD}" type="datetime1">
              <a:rPr lang="en-US" smtClean="0"/>
              <a:t>12/18/2021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90B30B-3EA6-4689-8E7C-D798375DFD60}" type="datetime1">
              <a:rPr lang="en-US" smtClean="0"/>
              <a:t>12/18/2021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7C5E6C6-E680-4C09-9A82-6D6D4A458B45}" type="datetime1">
              <a:rPr lang="en-US" smtClean="0"/>
              <a:t>12/18/2021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BF7BBFA-E374-465F-B18D-F6CE71921593}" type="datetime1">
              <a:rPr lang="en-US" smtClean="0"/>
              <a:t>12/18/2021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86FA0BC-E7BB-4D55-8710-E8474A66771E}" type="datetime1">
              <a:rPr lang="en-US" smtClean="0"/>
              <a:t>12/18/2021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958A1C5-682A-4617-9A91-5759A79A935B}" type="datetime1">
              <a:rPr lang="en-US" smtClean="0"/>
              <a:t>12/18/2021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2EFD0D0-99D2-4A10-AC62-6E2E6CF7A9EE}" type="datetime1">
              <a:rPr lang="en-US" smtClean="0"/>
              <a:t>12/18/2021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8F7DEDF-EB2B-4F7F-B2DF-97C28C8FCBC9}" type="datetime1">
              <a:rPr lang="en-US" smtClean="0"/>
              <a:t>12/18/2021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B780351-56D7-412F-9F2E-17819DF3B01D}" type="datetime1">
              <a:rPr lang="en-US" smtClean="0"/>
              <a:t>12/18/2021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8F068B-C601-4124-944A-AED7D3FD7517}" type="datetime1">
              <a:rPr lang="en-US" smtClean="0"/>
              <a:t>12/18/2021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46F7A73-7818-460B-8F62-87CD8A1DAD1A}" type="datetime1">
              <a:rPr lang="en-US" smtClean="0"/>
              <a:t>12/18/2021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6CF8665-A302-4073-9097-DCE6BA8A5D14}" type="datetime1">
              <a:rPr lang="en-US" smtClean="0"/>
              <a:t>12/18/2021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38D89FA6-8D64-42DE-8A02-4A6662349BFD}" type="datetime1">
              <a:rPr lang="en-US" smtClean="0"/>
              <a:t>12/18/2021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CD85834-55D9-470E-9834-623384F2476A}"/>
              </a:ext>
              <a:ext uri="{C183D7F6-B498-43B3-948B-1728B52AA6E4}">
                <adec:decorative xmlns:adec="http://schemas.microsoft.com/office/drawing/2017/decorative" val="1"/>
              </a:ext>
            </a:extLst>
          </p:cNvPr>
          <p:cNvPicPr>
            <a:picLocks noChangeAspect="1"/>
          </p:cNvPicPr>
          <p:nvPr/>
        </p:nvPicPr>
        <p:blipFill rotWithShape="1">
          <a:blip r:embed="rId2">
            <a:alphaModFix amt="40000"/>
          </a:blip>
          <a:srcRect t="9418" b="6313"/>
          <a:stretch/>
        </p:blipFill>
        <p:spPr>
          <a:xfrm>
            <a:off x="-3175" y="10"/>
            <a:ext cx="12192000" cy="6857990"/>
          </a:xfrm>
          <a:prstGeom prst="rect">
            <a:avLst/>
          </a:prstGeom>
        </p:spPr>
      </p:pic>
      <p:sp>
        <p:nvSpPr>
          <p:cNvPr id="3" name="Subtitle 2">
            <a:extLst>
              <a:ext uri="{FF2B5EF4-FFF2-40B4-BE49-F238E27FC236}">
                <a16:creationId xmlns:a16="http://schemas.microsoft.com/office/drawing/2014/main" id="{150012D5-B732-49FA-8D2C-A5C52B3641FB}"/>
              </a:ext>
            </a:extLst>
          </p:cNvPr>
          <p:cNvSpPr>
            <a:spLocks noGrp="1"/>
          </p:cNvSpPr>
          <p:nvPr>
            <p:ph type="subTitle" idx="1"/>
          </p:nvPr>
        </p:nvSpPr>
        <p:spPr>
          <a:xfrm>
            <a:off x="3196205" y="245701"/>
            <a:ext cx="7365422" cy="1368104"/>
          </a:xfrm>
        </p:spPr>
        <p:txBody>
          <a:bodyPr>
            <a:normAutofit/>
          </a:bodyPr>
          <a:lstStyle/>
          <a:p>
            <a:pPr algn="ctr"/>
            <a:r>
              <a:rPr lang="en-US" sz="4400" dirty="0">
                <a:solidFill>
                  <a:schemeClr val="tx1"/>
                </a:solidFill>
                <a:latin typeface="Times New Roman" panose="02020603050405020304" pitchFamily="18" charset="0"/>
                <a:cs typeface="Times New Roman" panose="02020603050405020304" pitchFamily="18" charset="0"/>
              </a:rPr>
              <a:t>PARUL UNIVERSITY</a:t>
            </a:r>
            <a:r>
              <a:rPr lang="en-US" sz="4200" dirty="0">
                <a:solidFill>
                  <a:schemeClr val="tx1"/>
                </a:solidFill>
                <a:latin typeface="Times New Roman" panose="02020603050405020304" pitchFamily="18" charset="0"/>
                <a:cs typeface="Times New Roman" panose="02020603050405020304" pitchFamily="18" charset="0"/>
              </a:rPr>
              <a:t> </a:t>
            </a:r>
            <a:endParaRPr lang="en-US" sz="3600" dirty="0">
              <a:solidFill>
                <a:schemeClr val="tx1"/>
              </a:solidFill>
              <a:latin typeface="Times New Roman" panose="02020603050405020304" pitchFamily="18" charset="0"/>
              <a:cs typeface="Times New Roman" panose="02020603050405020304" pitchFamily="18" charset="0"/>
            </a:endParaRPr>
          </a:p>
          <a:p>
            <a:pPr algn="ctr"/>
            <a:r>
              <a:rPr lang="en-US" sz="2800" dirty="0">
                <a:solidFill>
                  <a:schemeClr val="tx1"/>
                </a:solidFill>
                <a:latin typeface="Times New Roman" panose="02020603050405020304" pitchFamily="18" charset="0"/>
                <a:cs typeface="Times New Roman" panose="02020603050405020304" pitchFamily="18" charset="0"/>
              </a:rPr>
              <a:t>Parul Institute of Computer Application</a:t>
            </a:r>
          </a:p>
        </p:txBody>
      </p:sp>
      <p:sp>
        <p:nvSpPr>
          <p:cNvPr id="8" name="Subtitle 2">
            <a:extLst>
              <a:ext uri="{FF2B5EF4-FFF2-40B4-BE49-F238E27FC236}">
                <a16:creationId xmlns:a16="http://schemas.microsoft.com/office/drawing/2014/main" id="{22AB6CA1-F92F-45B8-B3DA-FDD492D49010}"/>
              </a:ext>
            </a:extLst>
          </p:cNvPr>
          <p:cNvSpPr txBox="1">
            <a:spLocks/>
          </p:cNvSpPr>
          <p:nvPr/>
        </p:nvSpPr>
        <p:spPr>
          <a:xfrm>
            <a:off x="392506" y="2332775"/>
            <a:ext cx="11400638" cy="1096225"/>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100" kern="1200" cap="none">
                <a:solidFill>
                  <a:schemeClr val="bg2">
                    <a:lumMod val="75000"/>
                  </a:schemeClr>
                </a:solidFill>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pPr algn="ctr"/>
            <a:r>
              <a:rPr lang="en-US" sz="2400" dirty="0">
                <a:solidFill>
                  <a:schemeClr val="tx1"/>
                </a:solidFill>
                <a:latin typeface="Times New Roman" panose="02020603050405020304" pitchFamily="18" charset="0"/>
                <a:cs typeface="Times New Roman" panose="02020603050405020304" pitchFamily="18" charset="0"/>
              </a:rPr>
              <a:t>SEMINAR PRESENTATION ON</a:t>
            </a:r>
          </a:p>
          <a:p>
            <a:pPr algn="ctr"/>
            <a:r>
              <a:rPr lang="en-US" dirty="0">
                <a:solidFill>
                  <a:srgbClr val="FFFF00"/>
                </a:solidFill>
                <a:latin typeface="Times New Roman" panose="02020603050405020304" pitchFamily="18" charset="0"/>
                <a:cs typeface="Times New Roman" panose="02020603050405020304" pitchFamily="18" charset="0"/>
              </a:rPr>
              <a:t>Automated Examination of WBC – Leukaemia using Machine Learning and Deep Learning Algorithms</a:t>
            </a:r>
          </a:p>
        </p:txBody>
      </p:sp>
      <p:sp>
        <p:nvSpPr>
          <p:cNvPr id="9" name="Subtitle 2">
            <a:extLst>
              <a:ext uri="{FF2B5EF4-FFF2-40B4-BE49-F238E27FC236}">
                <a16:creationId xmlns:a16="http://schemas.microsoft.com/office/drawing/2014/main" id="{495D03F6-290A-4B5A-AD76-6C04088EAEFA}"/>
              </a:ext>
            </a:extLst>
          </p:cNvPr>
          <p:cNvSpPr txBox="1">
            <a:spLocks/>
          </p:cNvSpPr>
          <p:nvPr/>
        </p:nvSpPr>
        <p:spPr>
          <a:xfrm>
            <a:off x="814753" y="4248249"/>
            <a:ext cx="2803699" cy="1368104"/>
          </a:xfrm>
          <a:prstGeom prst="rect">
            <a:avLst/>
          </a:prstGeom>
        </p:spPr>
        <p:txBody>
          <a:bodyPr vert="horz" lIns="91440" tIns="45720" rIns="91440" bIns="45720" rtlCol="0" anchor="t">
            <a:normAutofit lnSpcReduction="10000"/>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100" kern="1200" cap="none">
                <a:solidFill>
                  <a:schemeClr val="bg2">
                    <a:lumMod val="75000"/>
                  </a:schemeClr>
                </a:solidFill>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r>
              <a:rPr lang="en-US" sz="2200" b="1" u="sng" dirty="0">
                <a:solidFill>
                  <a:schemeClr val="tx1"/>
                </a:solidFill>
                <a:latin typeface="Times New Roman" panose="02020603050405020304" pitchFamily="18" charset="0"/>
                <a:cs typeface="Times New Roman" panose="02020603050405020304" pitchFamily="18" charset="0"/>
              </a:rPr>
              <a:t>Presented by</a:t>
            </a:r>
            <a:br>
              <a:rPr lang="en-US" sz="2200" dirty="0">
                <a:solidFill>
                  <a:schemeClr val="tx1"/>
                </a:solidFill>
                <a:latin typeface="Times New Roman" panose="02020603050405020304" pitchFamily="18" charset="0"/>
                <a:cs typeface="Times New Roman" panose="02020603050405020304" pitchFamily="18" charset="0"/>
              </a:rPr>
            </a:br>
            <a:r>
              <a:rPr lang="en-US" sz="2200" dirty="0">
                <a:solidFill>
                  <a:schemeClr val="tx1"/>
                </a:solidFill>
                <a:latin typeface="Times New Roman" panose="02020603050405020304" pitchFamily="18" charset="0"/>
                <a:cs typeface="Times New Roman" panose="02020603050405020304" pitchFamily="18" charset="0"/>
              </a:rPr>
              <a:t>Aman Kumar Singh</a:t>
            </a:r>
            <a:br>
              <a:rPr lang="en-US" sz="2200" dirty="0">
                <a:solidFill>
                  <a:schemeClr val="tx1"/>
                </a:solidFill>
                <a:latin typeface="Times New Roman" panose="02020603050405020304" pitchFamily="18" charset="0"/>
                <a:cs typeface="Times New Roman" panose="02020603050405020304" pitchFamily="18" charset="0"/>
              </a:rPr>
            </a:br>
            <a:r>
              <a:rPr lang="en-US" sz="2200" dirty="0">
                <a:solidFill>
                  <a:schemeClr val="tx1"/>
                </a:solidFill>
                <a:latin typeface="Times New Roman" panose="02020603050405020304" pitchFamily="18" charset="0"/>
                <a:cs typeface="Times New Roman" panose="02020603050405020304" pitchFamily="18" charset="0"/>
              </a:rPr>
              <a:t>Student of BCA</a:t>
            </a:r>
            <a:br>
              <a:rPr lang="en-US" sz="2200" dirty="0">
                <a:solidFill>
                  <a:schemeClr val="tx1"/>
                </a:solidFill>
                <a:latin typeface="Times New Roman" panose="02020603050405020304" pitchFamily="18" charset="0"/>
                <a:cs typeface="Times New Roman" panose="02020603050405020304" pitchFamily="18" charset="0"/>
              </a:rPr>
            </a:br>
            <a:r>
              <a:rPr lang="en-US" sz="2200" dirty="0">
                <a:solidFill>
                  <a:schemeClr val="tx1"/>
                </a:solidFill>
                <a:latin typeface="Times New Roman" panose="02020603050405020304" pitchFamily="18" charset="0"/>
                <a:cs typeface="Times New Roman" panose="02020603050405020304" pitchFamily="18" charset="0"/>
              </a:rPr>
              <a:t>PICA</a:t>
            </a:r>
          </a:p>
        </p:txBody>
      </p:sp>
      <p:sp>
        <p:nvSpPr>
          <p:cNvPr id="10" name="Subtitle 2">
            <a:extLst>
              <a:ext uri="{FF2B5EF4-FFF2-40B4-BE49-F238E27FC236}">
                <a16:creationId xmlns:a16="http://schemas.microsoft.com/office/drawing/2014/main" id="{D350DA47-3087-47E7-A5BC-5C16C6FBD37F}"/>
              </a:ext>
            </a:extLst>
          </p:cNvPr>
          <p:cNvSpPr txBox="1">
            <a:spLocks/>
          </p:cNvSpPr>
          <p:nvPr/>
        </p:nvSpPr>
        <p:spPr>
          <a:xfrm>
            <a:off x="8157652" y="4248249"/>
            <a:ext cx="3219595" cy="1583810"/>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100" kern="1200" cap="none">
                <a:solidFill>
                  <a:schemeClr val="bg2">
                    <a:lumMod val="75000"/>
                  </a:schemeClr>
                </a:solidFill>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r>
              <a:rPr lang="en-US" sz="2200" b="1" u="sng" dirty="0">
                <a:solidFill>
                  <a:schemeClr val="tx1"/>
                </a:solidFill>
                <a:latin typeface="Times New Roman" panose="02020603050405020304" pitchFamily="18" charset="0"/>
                <a:cs typeface="Times New Roman" panose="02020603050405020304" pitchFamily="18" charset="0"/>
              </a:rPr>
              <a:t>Under the Guidance of</a:t>
            </a:r>
            <a:br>
              <a:rPr lang="en-US" sz="2200" u="sng" dirty="0">
                <a:solidFill>
                  <a:schemeClr val="tx1"/>
                </a:solidFill>
                <a:latin typeface="Times New Roman" panose="02020603050405020304" pitchFamily="18" charset="0"/>
                <a:cs typeface="Times New Roman" panose="02020603050405020304" pitchFamily="18" charset="0"/>
              </a:rPr>
            </a:br>
            <a:r>
              <a:rPr lang="en-US" sz="2200" dirty="0">
                <a:solidFill>
                  <a:schemeClr val="tx1"/>
                </a:solidFill>
                <a:latin typeface="Times New Roman" panose="02020603050405020304" pitchFamily="18" charset="0"/>
                <a:cs typeface="Times New Roman" panose="02020603050405020304" pitchFamily="18" charset="0"/>
              </a:rPr>
              <a:t>Prof. Bhavika Vaghela</a:t>
            </a:r>
            <a:br>
              <a:rPr lang="en-US" sz="2200" u="sng" dirty="0">
                <a:solidFill>
                  <a:schemeClr val="tx1"/>
                </a:solidFill>
                <a:latin typeface="Times New Roman" panose="02020603050405020304" pitchFamily="18" charset="0"/>
                <a:cs typeface="Times New Roman" panose="02020603050405020304" pitchFamily="18" charset="0"/>
              </a:rPr>
            </a:br>
            <a:r>
              <a:rPr lang="en-US" sz="2200" dirty="0">
                <a:solidFill>
                  <a:schemeClr val="tx1"/>
                </a:solidFill>
                <a:latin typeface="Times New Roman" panose="02020603050405020304" pitchFamily="18" charset="0"/>
                <a:cs typeface="Times New Roman" panose="02020603050405020304" pitchFamily="18" charset="0"/>
              </a:rPr>
              <a:t>Assistant Professor</a:t>
            </a:r>
            <a:br>
              <a:rPr lang="en-US" sz="2200" dirty="0">
                <a:solidFill>
                  <a:schemeClr val="tx1"/>
                </a:solidFill>
                <a:latin typeface="Times New Roman" panose="02020603050405020304" pitchFamily="18" charset="0"/>
                <a:cs typeface="Times New Roman" panose="02020603050405020304" pitchFamily="18" charset="0"/>
              </a:rPr>
            </a:br>
            <a:r>
              <a:rPr lang="en-US" sz="2200" dirty="0">
                <a:solidFill>
                  <a:schemeClr val="tx1"/>
                </a:solidFill>
                <a:latin typeface="Times New Roman" panose="02020603050405020304" pitchFamily="18" charset="0"/>
                <a:cs typeface="Times New Roman" panose="02020603050405020304" pitchFamily="18" charset="0"/>
              </a:rPr>
              <a:t>BCA, PICA</a:t>
            </a:r>
          </a:p>
        </p:txBody>
      </p:sp>
      <p:pic>
        <p:nvPicPr>
          <p:cNvPr id="11" name="Picture 10">
            <a:extLst>
              <a:ext uri="{FF2B5EF4-FFF2-40B4-BE49-F238E27FC236}">
                <a16:creationId xmlns:a16="http://schemas.microsoft.com/office/drawing/2014/main" id="{0D95437F-2286-4208-942D-04906F47ADBD}"/>
              </a:ext>
            </a:extLst>
          </p:cNvPr>
          <p:cNvPicPr>
            <a:picLocks noChangeAspect="1"/>
          </p:cNvPicPr>
          <p:nvPr/>
        </p:nvPicPr>
        <p:blipFill>
          <a:blip r:embed="rId3"/>
          <a:stretch>
            <a:fillRect/>
          </a:stretch>
        </p:blipFill>
        <p:spPr>
          <a:xfrm>
            <a:off x="761405" y="341471"/>
            <a:ext cx="2493523" cy="1439922"/>
          </a:xfrm>
          <a:prstGeom prst="rect">
            <a:avLst/>
          </a:prstGeom>
        </p:spPr>
      </p:pic>
    </p:spTree>
    <p:extLst>
      <p:ext uri="{BB962C8B-B14F-4D97-AF65-F5344CB8AC3E}">
        <p14:creationId xmlns:p14="http://schemas.microsoft.com/office/powerpoint/2010/main" val="385731006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E07C7-810E-4310-A03E-1467A7137613}"/>
              </a:ext>
            </a:extLst>
          </p:cNvPr>
          <p:cNvSpPr>
            <a:spLocks noGrp="1"/>
          </p:cNvSpPr>
          <p:nvPr>
            <p:ph type="title"/>
          </p:nvPr>
        </p:nvSpPr>
        <p:spPr>
          <a:xfrm rot="20798021">
            <a:off x="1828800" y="2675466"/>
            <a:ext cx="8534400" cy="1507067"/>
          </a:xfrm>
        </p:spPr>
        <p:txBody>
          <a:bodyPr>
            <a:normAutofit/>
          </a:bodyPr>
          <a:lstStyle/>
          <a:p>
            <a:pPr algn="ctr"/>
            <a:r>
              <a:rPr lang="en-GB" sz="5500" dirty="0">
                <a:solidFill>
                  <a:srgbClr val="FFFF00"/>
                </a:solidFill>
                <a:latin typeface="Times New Roman" panose="02020603050405020304" pitchFamily="18" charset="0"/>
                <a:cs typeface="Times New Roman" panose="02020603050405020304" pitchFamily="18" charset="0"/>
              </a:rPr>
              <a:t>Thank you </a:t>
            </a:r>
            <a:r>
              <a:rPr lang="en-GB" sz="5500" dirty="0">
                <a:solidFill>
                  <a:srgbClr val="FFFF00"/>
                </a:solidFill>
                <a:latin typeface="Times New Roman" panose="02020603050405020304" pitchFamily="18" charset="0"/>
                <a:cs typeface="Times New Roman" panose="02020603050405020304" pitchFamily="18" charset="0"/>
                <a:sym typeface="Wingdings" panose="05000000000000000000" pitchFamily="2" charset="2"/>
              </a:rPr>
              <a:t></a:t>
            </a:r>
            <a:endParaRPr lang="en-IN" sz="5500" dirty="0">
              <a:solidFill>
                <a:srgbClr val="FFFF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5303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7E0AEC80-8115-4F41-B41A-43D5000262B8}"/>
              </a:ext>
              <a:ext uri="{C183D7F6-B498-43B3-948B-1728B52AA6E4}">
                <adec:decorative xmlns:adec="http://schemas.microsoft.com/office/drawing/2017/decorative" val="1"/>
              </a:ext>
            </a:extLst>
          </p:cNvPr>
          <p:cNvPicPr>
            <a:picLocks noChangeAspect="1"/>
          </p:cNvPicPr>
          <p:nvPr/>
        </p:nvPicPr>
        <p:blipFill rotWithShape="1">
          <a:blip r:embed="rId2">
            <a:alphaModFix amt="35000"/>
          </a:blip>
          <a:srcRect t="9418" b="6313"/>
          <a:stretch/>
        </p:blipFill>
        <p:spPr>
          <a:xfrm>
            <a:off x="3174" y="10"/>
            <a:ext cx="12192000" cy="6857990"/>
          </a:xfrm>
          <a:prstGeom prst="rect">
            <a:avLst/>
          </a:prstGeom>
        </p:spPr>
      </p:pic>
      <p:sp>
        <p:nvSpPr>
          <p:cNvPr id="3" name="Content Placeholder 2">
            <a:extLst>
              <a:ext uri="{FF2B5EF4-FFF2-40B4-BE49-F238E27FC236}">
                <a16:creationId xmlns:a16="http://schemas.microsoft.com/office/drawing/2014/main" id="{83D048AD-5F12-4F20-8B94-DCE98507F94A}"/>
              </a:ext>
            </a:extLst>
          </p:cNvPr>
          <p:cNvSpPr>
            <a:spLocks noGrp="1"/>
          </p:cNvSpPr>
          <p:nvPr>
            <p:ph idx="1"/>
          </p:nvPr>
        </p:nvSpPr>
        <p:spPr>
          <a:xfrm>
            <a:off x="1820410" y="1895125"/>
            <a:ext cx="7482091" cy="3842945"/>
          </a:xfrm>
        </p:spPr>
        <p:txBody>
          <a:bodyPr>
            <a:normAutofit/>
          </a:bodyPr>
          <a:lstStyle/>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Introduction</a:t>
            </a:r>
          </a:p>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Literature Review</a:t>
            </a:r>
          </a:p>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Method</a:t>
            </a:r>
          </a:p>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Result Analysis</a:t>
            </a:r>
          </a:p>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Conclusion and Future </a:t>
            </a:r>
            <a:r>
              <a:rPr lang="en-US" sz="2600" dirty="0" err="1">
                <a:solidFill>
                  <a:schemeClr val="tx1"/>
                </a:solidFill>
                <a:latin typeface="Times New Roman" panose="02020603050405020304" pitchFamily="18" charset="0"/>
                <a:cs typeface="Times New Roman" panose="02020603050405020304" pitchFamily="18" charset="0"/>
              </a:rPr>
              <a:t>Enhanement</a:t>
            </a:r>
            <a:endParaRPr lang="en-US" sz="2600" dirty="0">
              <a:solidFill>
                <a:schemeClr val="tx1"/>
              </a:solidFill>
              <a:latin typeface="Times New Roman" panose="02020603050405020304" pitchFamily="18" charset="0"/>
              <a:cs typeface="Times New Roman" panose="02020603050405020304" pitchFamily="18" charset="0"/>
            </a:endParaRPr>
          </a:p>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Reference Link</a:t>
            </a:r>
          </a:p>
        </p:txBody>
      </p:sp>
      <p:sp>
        <p:nvSpPr>
          <p:cNvPr id="2" name="Title 1">
            <a:extLst>
              <a:ext uri="{FF2B5EF4-FFF2-40B4-BE49-F238E27FC236}">
                <a16:creationId xmlns:a16="http://schemas.microsoft.com/office/drawing/2014/main" id="{84F4020B-BD58-413B-9283-2C8C1ABABAAE}"/>
              </a:ext>
            </a:extLst>
          </p:cNvPr>
          <p:cNvSpPr>
            <a:spLocks noGrp="1"/>
          </p:cNvSpPr>
          <p:nvPr>
            <p:ph type="title"/>
          </p:nvPr>
        </p:nvSpPr>
        <p:spPr>
          <a:xfrm>
            <a:off x="768101" y="775195"/>
            <a:ext cx="8534400" cy="856454"/>
          </a:xfrm>
        </p:spPr>
        <p:txBody>
          <a:bodyPr>
            <a:normAutofit/>
          </a:bodyPr>
          <a:lstStyle/>
          <a:p>
            <a:pPr algn="ctr"/>
            <a:r>
              <a:rPr lang="en-US" dirty="0">
                <a:solidFill>
                  <a:srgbClr val="FFFF00"/>
                </a:solidFill>
                <a:latin typeface="Times New Roman" panose="02020603050405020304" pitchFamily="18" charset="0"/>
                <a:cs typeface="Times New Roman" panose="02020603050405020304" pitchFamily="18" charset="0"/>
              </a:rPr>
              <a:t>Contents</a:t>
            </a:r>
          </a:p>
        </p:txBody>
      </p:sp>
    </p:spTree>
    <p:extLst>
      <p:ext uri="{BB962C8B-B14F-4D97-AF65-F5344CB8AC3E}">
        <p14:creationId xmlns:p14="http://schemas.microsoft.com/office/powerpoint/2010/main" val="77158852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7E0AEC80-8115-4F41-B41A-43D5000262B8}"/>
              </a:ext>
              <a:ext uri="{C183D7F6-B498-43B3-948B-1728B52AA6E4}">
                <adec:decorative xmlns:adec="http://schemas.microsoft.com/office/drawing/2017/decorative" val="1"/>
              </a:ext>
            </a:extLst>
          </p:cNvPr>
          <p:cNvPicPr>
            <a:picLocks noChangeAspect="1"/>
          </p:cNvPicPr>
          <p:nvPr/>
        </p:nvPicPr>
        <p:blipFill rotWithShape="1">
          <a:blip r:embed="rId2">
            <a:alphaModFix amt="35000"/>
          </a:blip>
          <a:srcRect t="9418" b="6313"/>
          <a:stretch/>
        </p:blipFill>
        <p:spPr>
          <a:xfrm>
            <a:off x="3174" y="10"/>
            <a:ext cx="12192000" cy="6857990"/>
          </a:xfrm>
          <a:prstGeom prst="rect">
            <a:avLst/>
          </a:prstGeom>
        </p:spPr>
      </p:pic>
      <p:sp>
        <p:nvSpPr>
          <p:cNvPr id="3" name="Content Placeholder 2">
            <a:extLst>
              <a:ext uri="{FF2B5EF4-FFF2-40B4-BE49-F238E27FC236}">
                <a16:creationId xmlns:a16="http://schemas.microsoft.com/office/drawing/2014/main" id="{83D048AD-5F12-4F20-8B94-DCE98507F94A}"/>
              </a:ext>
            </a:extLst>
          </p:cNvPr>
          <p:cNvSpPr>
            <a:spLocks noGrp="1"/>
          </p:cNvSpPr>
          <p:nvPr>
            <p:ph idx="1"/>
          </p:nvPr>
        </p:nvSpPr>
        <p:spPr>
          <a:xfrm>
            <a:off x="1210366" y="1375007"/>
            <a:ext cx="10154320" cy="5101993"/>
          </a:xfrm>
        </p:spPr>
        <p:txBody>
          <a:bodyPr>
            <a:normAutofit/>
          </a:bodyPr>
          <a:lstStyle/>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Leukemia is a type of cancer that arises in the bone marrow and result in a high number of abnormal white blood cells.</a:t>
            </a:r>
          </a:p>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In Leukemia, abnormal white blood cells are produced from the bone marrow, which doesn’t function like normal white blood cells.</a:t>
            </a:r>
          </a:p>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Leukemia is classified into a variety of large groups based in how fast it progresses (acute or chronic) and the type cells involved (lymphocytic or myelogenous).</a:t>
            </a:r>
          </a:p>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The most common type in children is the acute lymphoblastic leukemia (ALL).</a:t>
            </a:r>
          </a:p>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Blood tests to look for abnormal levels of red or white blood cells or platelets. This may indicate leukemia.</a:t>
            </a:r>
          </a:p>
        </p:txBody>
      </p:sp>
      <p:sp>
        <p:nvSpPr>
          <p:cNvPr id="2" name="Title 1">
            <a:extLst>
              <a:ext uri="{FF2B5EF4-FFF2-40B4-BE49-F238E27FC236}">
                <a16:creationId xmlns:a16="http://schemas.microsoft.com/office/drawing/2014/main" id="{84F4020B-BD58-413B-9283-2C8C1ABABAAE}"/>
              </a:ext>
            </a:extLst>
          </p:cNvPr>
          <p:cNvSpPr>
            <a:spLocks noGrp="1"/>
          </p:cNvSpPr>
          <p:nvPr>
            <p:ph type="title"/>
          </p:nvPr>
        </p:nvSpPr>
        <p:spPr>
          <a:xfrm>
            <a:off x="1210365" y="259282"/>
            <a:ext cx="8534400" cy="856454"/>
          </a:xfrm>
        </p:spPr>
        <p:txBody>
          <a:bodyPr>
            <a:normAutofit/>
          </a:bodyPr>
          <a:lstStyle/>
          <a:p>
            <a:pPr algn="ctr"/>
            <a:r>
              <a:rPr lang="en-US" dirty="0">
                <a:solidFill>
                  <a:srgbClr val="FFFF00"/>
                </a:solidFill>
                <a:latin typeface="Times New Roman" panose="02020603050405020304" pitchFamily="18" charset="0"/>
                <a:cs typeface="Times New Roman" panose="02020603050405020304" pitchFamily="18" charset="0"/>
              </a:rPr>
              <a:t>Introduction</a:t>
            </a:r>
          </a:p>
        </p:txBody>
      </p:sp>
    </p:spTree>
    <p:extLst>
      <p:ext uri="{BB962C8B-B14F-4D97-AF65-F5344CB8AC3E}">
        <p14:creationId xmlns:p14="http://schemas.microsoft.com/office/powerpoint/2010/main" val="114965988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7E0AEC80-8115-4F41-B41A-43D5000262B8}"/>
              </a:ext>
              <a:ext uri="{C183D7F6-B498-43B3-948B-1728B52AA6E4}">
                <adec:decorative xmlns:adec="http://schemas.microsoft.com/office/drawing/2017/decorative" val="1"/>
              </a:ext>
            </a:extLst>
          </p:cNvPr>
          <p:cNvPicPr>
            <a:picLocks noChangeAspect="1"/>
          </p:cNvPicPr>
          <p:nvPr/>
        </p:nvPicPr>
        <p:blipFill rotWithShape="1">
          <a:blip r:embed="rId2">
            <a:alphaModFix amt="35000"/>
          </a:blip>
          <a:srcRect t="9418" b="6313"/>
          <a:stretch/>
        </p:blipFill>
        <p:spPr>
          <a:xfrm>
            <a:off x="3174" y="10"/>
            <a:ext cx="12192000" cy="6857990"/>
          </a:xfrm>
          <a:prstGeom prst="rect">
            <a:avLst/>
          </a:prstGeom>
        </p:spPr>
      </p:pic>
      <p:graphicFrame>
        <p:nvGraphicFramePr>
          <p:cNvPr id="4" name="Table 4">
            <a:extLst>
              <a:ext uri="{FF2B5EF4-FFF2-40B4-BE49-F238E27FC236}">
                <a16:creationId xmlns:a16="http://schemas.microsoft.com/office/drawing/2014/main" id="{66D70419-7C59-47A0-89E7-A8E77B28B6E8}"/>
              </a:ext>
            </a:extLst>
          </p:cNvPr>
          <p:cNvGraphicFramePr>
            <a:graphicFrameLocks noGrp="1"/>
          </p:cNvGraphicFramePr>
          <p:nvPr>
            <p:ph idx="1"/>
            <p:extLst>
              <p:ext uri="{D42A27DB-BD31-4B8C-83A1-F6EECF244321}">
                <p14:modId xmlns:p14="http://schemas.microsoft.com/office/powerpoint/2010/main" val="806883385"/>
              </p:ext>
            </p:extLst>
          </p:nvPr>
        </p:nvGraphicFramePr>
        <p:xfrm>
          <a:off x="566058" y="1616529"/>
          <a:ext cx="11288485" cy="4705894"/>
        </p:xfrm>
        <a:graphic>
          <a:graphicData uri="http://schemas.openxmlformats.org/drawingml/2006/table">
            <a:tbl>
              <a:tblPr firstRow="1" bandRow="1">
                <a:tableStyleId>{073A0DAA-6AF3-43AB-8588-CEC1D06C72B9}</a:tableStyleId>
              </a:tblPr>
              <a:tblGrid>
                <a:gridCol w="847186">
                  <a:extLst>
                    <a:ext uri="{9D8B030D-6E8A-4147-A177-3AD203B41FA5}">
                      <a16:colId xmlns:a16="http://schemas.microsoft.com/office/drawing/2014/main" val="1350031372"/>
                    </a:ext>
                  </a:extLst>
                </a:gridCol>
                <a:gridCol w="2849628">
                  <a:extLst>
                    <a:ext uri="{9D8B030D-6E8A-4147-A177-3AD203B41FA5}">
                      <a16:colId xmlns:a16="http://schemas.microsoft.com/office/drawing/2014/main" val="618316918"/>
                    </a:ext>
                  </a:extLst>
                </a:gridCol>
                <a:gridCol w="2651584">
                  <a:extLst>
                    <a:ext uri="{9D8B030D-6E8A-4147-A177-3AD203B41FA5}">
                      <a16:colId xmlns:a16="http://schemas.microsoft.com/office/drawing/2014/main" val="1502463181"/>
                    </a:ext>
                  </a:extLst>
                </a:gridCol>
                <a:gridCol w="1133250">
                  <a:extLst>
                    <a:ext uri="{9D8B030D-6E8A-4147-A177-3AD203B41FA5}">
                      <a16:colId xmlns:a16="http://schemas.microsoft.com/office/drawing/2014/main" val="1913368396"/>
                    </a:ext>
                  </a:extLst>
                </a:gridCol>
                <a:gridCol w="3806837">
                  <a:extLst>
                    <a:ext uri="{9D8B030D-6E8A-4147-A177-3AD203B41FA5}">
                      <a16:colId xmlns:a16="http://schemas.microsoft.com/office/drawing/2014/main" val="3354057790"/>
                    </a:ext>
                  </a:extLst>
                </a:gridCol>
              </a:tblGrid>
              <a:tr h="865414">
                <a:tc>
                  <a:txBody>
                    <a:bodyPr/>
                    <a:lstStyle/>
                    <a:p>
                      <a:pPr algn="ctr"/>
                      <a:r>
                        <a:rPr lang="en-GB" sz="2100" b="0" dirty="0">
                          <a:latin typeface="Times New Roman" panose="02020603050405020304" pitchFamily="18" charset="0"/>
                          <a:cs typeface="Times New Roman" panose="02020603050405020304" pitchFamily="18" charset="0"/>
                        </a:rPr>
                        <a:t>Sl No</a:t>
                      </a:r>
                      <a:endParaRPr lang="en-IN" sz="2100" b="0" dirty="0">
                        <a:latin typeface="Times New Roman" panose="02020603050405020304" pitchFamily="18" charset="0"/>
                        <a:cs typeface="Times New Roman" panose="02020603050405020304" pitchFamily="18" charset="0"/>
                      </a:endParaRPr>
                    </a:p>
                  </a:txBody>
                  <a:tcPr anchor="ctr"/>
                </a:tc>
                <a:tc>
                  <a:txBody>
                    <a:bodyPr/>
                    <a:lstStyle/>
                    <a:p>
                      <a:pPr algn="ctr"/>
                      <a:r>
                        <a:rPr lang="en-GB" sz="2100" dirty="0">
                          <a:latin typeface="Times New Roman" panose="02020603050405020304" pitchFamily="18" charset="0"/>
                          <a:cs typeface="Times New Roman" panose="02020603050405020304" pitchFamily="18" charset="0"/>
                        </a:rPr>
                        <a:t>Title</a:t>
                      </a:r>
                      <a:endParaRPr lang="en-IN" sz="2100" dirty="0">
                        <a:latin typeface="Times New Roman" panose="02020603050405020304" pitchFamily="18" charset="0"/>
                        <a:cs typeface="Times New Roman" panose="02020603050405020304" pitchFamily="18" charset="0"/>
                      </a:endParaRPr>
                    </a:p>
                  </a:txBody>
                  <a:tcPr anchor="ctr"/>
                </a:tc>
                <a:tc>
                  <a:txBody>
                    <a:bodyPr/>
                    <a:lstStyle/>
                    <a:p>
                      <a:pPr algn="ctr"/>
                      <a:r>
                        <a:rPr lang="en-GB" sz="2100" dirty="0">
                          <a:latin typeface="Times New Roman" panose="02020603050405020304" pitchFamily="18" charset="0"/>
                          <a:cs typeface="Times New Roman" panose="02020603050405020304" pitchFamily="18" charset="0"/>
                        </a:rPr>
                        <a:t>Authors</a:t>
                      </a:r>
                      <a:endParaRPr lang="en-IN" sz="2100" dirty="0">
                        <a:latin typeface="Times New Roman" panose="02020603050405020304" pitchFamily="18" charset="0"/>
                        <a:cs typeface="Times New Roman" panose="02020603050405020304" pitchFamily="18" charset="0"/>
                      </a:endParaRPr>
                    </a:p>
                  </a:txBody>
                  <a:tcPr anchor="ctr"/>
                </a:tc>
                <a:tc>
                  <a:txBody>
                    <a:bodyPr/>
                    <a:lstStyle/>
                    <a:p>
                      <a:pPr algn="ctr"/>
                      <a:r>
                        <a:rPr lang="en-GB" sz="2100" dirty="0">
                          <a:latin typeface="Times New Roman" panose="02020603050405020304" pitchFamily="18" charset="0"/>
                          <a:cs typeface="Times New Roman" panose="02020603050405020304" pitchFamily="18" charset="0"/>
                        </a:rPr>
                        <a:t>Year</a:t>
                      </a:r>
                      <a:endParaRPr lang="en-IN" sz="2100" dirty="0">
                        <a:latin typeface="Times New Roman" panose="02020603050405020304" pitchFamily="18" charset="0"/>
                        <a:cs typeface="Times New Roman" panose="02020603050405020304" pitchFamily="18" charset="0"/>
                      </a:endParaRPr>
                    </a:p>
                  </a:txBody>
                  <a:tcPr anchor="ctr"/>
                </a:tc>
                <a:tc>
                  <a:txBody>
                    <a:bodyPr/>
                    <a:lstStyle/>
                    <a:p>
                      <a:pPr algn="ctr"/>
                      <a:r>
                        <a:rPr lang="en-GB" sz="2100" dirty="0">
                          <a:latin typeface="Times New Roman" panose="02020603050405020304" pitchFamily="18" charset="0"/>
                          <a:cs typeface="Times New Roman" panose="02020603050405020304" pitchFamily="18" charset="0"/>
                        </a:rPr>
                        <a:t>Description</a:t>
                      </a:r>
                      <a:endParaRPr lang="en-IN" sz="2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817937407"/>
                  </a:ext>
                </a:extLst>
              </a:tr>
              <a:tr h="1208314">
                <a:tc>
                  <a:txBody>
                    <a:bodyPr/>
                    <a:lstStyle/>
                    <a:p>
                      <a:pPr algn="ctr"/>
                      <a:r>
                        <a:rPr lang="en-GB" sz="2000" dirty="0">
                          <a:latin typeface="Times New Roman" panose="02020603050405020304" pitchFamily="18" charset="0"/>
                          <a:cs typeface="Times New Roman" panose="02020603050405020304" pitchFamily="18" charset="0"/>
                        </a:rPr>
                        <a:t>01</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US" sz="1800" kern="1200" dirty="0">
                          <a:solidFill>
                            <a:schemeClr val="dk1"/>
                          </a:solidFill>
                          <a:effectLst/>
                          <a:latin typeface="Times New Roman" panose="02020603050405020304" pitchFamily="18" charset="0"/>
                          <a:ea typeface="+mn-ea"/>
                          <a:cs typeface="Times New Roman" panose="02020603050405020304" pitchFamily="18" charset="0"/>
                        </a:rPr>
                        <a:t>Efficient Classification of White Blood Cell Leukemia with Improved Swarm Optimization of Deep Features</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GB" sz="2000" dirty="0">
                          <a:latin typeface="Times New Roman" panose="02020603050405020304" pitchFamily="18" charset="0"/>
                          <a:cs typeface="Times New Roman" panose="02020603050405020304" pitchFamily="18" charset="0"/>
                        </a:rPr>
                        <a:t>T. S. Ahmed, K. Philip, A. E. Ahmed</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GB" sz="2000" dirty="0">
                          <a:latin typeface="Times New Roman" panose="02020603050405020304" pitchFamily="18" charset="0"/>
                          <a:cs typeface="Times New Roman" panose="02020603050405020304" pitchFamily="18" charset="0"/>
                        </a:rPr>
                        <a:t>2020</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GB" sz="2000" dirty="0">
                          <a:latin typeface="Times New Roman" panose="02020603050405020304" pitchFamily="18" charset="0"/>
                          <a:cs typeface="Times New Roman" panose="02020603050405020304" pitchFamily="18" charset="0"/>
                        </a:rPr>
                        <a:t>Dataset are collected from </a:t>
                      </a:r>
                      <a:r>
                        <a:rPr lang="en-GB" sz="2000" b="0" i="0" kern="1200" dirty="0">
                          <a:solidFill>
                            <a:schemeClr val="dk1"/>
                          </a:solidFill>
                          <a:effectLst/>
                          <a:latin typeface="Times New Roman" panose="02020603050405020304" pitchFamily="18" charset="0"/>
                          <a:ea typeface="+mn-ea"/>
                          <a:cs typeface="Times New Roman" panose="02020603050405020304" pitchFamily="18" charset="0"/>
                        </a:rPr>
                        <a:t>the ALL-IDB2 dataset2 showing benign (top) and malignant (bottom) lymphocytes and finally they have compared there accuracy of 83.2%</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43755735"/>
                  </a:ext>
                </a:extLst>
              </a:tr>
              <a:tr h="1208314">
                <a:tc>
                  <a:txBody>
                    <a:bodyPr/>
                    <a:lstStyle/>
                    <a:p>
                      <a:pPr algn="ctr"/>
                      <a:r>
                        <a:rPr lang="en-GB" sz="2000" dirty="0">
                          <a:latin typeface="Times New Roman" panose="02020603050405020304" pitchFamily="18" charset="0"/>
                          <a:cs typeface="Times New Roman" panose="02020603050405020304" pitchFamily="18" charset="0"/>
                        </a:rPr>
                        <a:t>02</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GB" sz="2000" dirty="0">
                          <a:latin typeface="Times New Roman" panose="02020603050405020304" pitchFamily="18" charset="0"/>
                          <a:cs typeface="Times New Roman" panose="02020603050405020304" pitchFamily="18" charset="0"/>
                        </a:rPr>
                        <a:t>Classification of acute lymphoblastic leukaemia using deep learning</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Amjad Rehman, Naveed Abbas, </a:t>
                      </a:r>
                      <a:r>
                        <a:rPr lang="en-IN" sz="2000" b="0" i="0" kern="1200" dirty="0" err="1">
                          <a:solidFill>
                            <a:schemeClr val="dk1"/>
                          </a:solidFill>
                          <a:effectLst/>
                          <a:latin typeface="Times New Roman" panose="02020603050405020304" pitchFamily="18" charset="0"/>
                          <a:ea typeface="+mn-ea"/>
                          <a:cs typeface="Times New Roman" panose="02020603050405020304" pitchFamily="18" charset="0"/>
                        </a:rPr>
                        <a:t>Tanzila</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 Saba, Syed Ijaz </a:t>
                      </a:r>
                      <a:r>
                        <a:rPr lang="en-IN" sz="2000" b="0" i="0" kern="1200" dirty="0" err="1">
                          <a:solidFill>
                            <a:schemeClr val="dk1"/>
                          </a:solidFill>
                          <a:effectLst/>
                          <a:latin typeface="Times New Roman" panose="02020603050405020304" pitchFamily="18" charset="0"/>
                          <a:ea typeface="+mn-ea"/>
                          <a:cs typeface="Times New Roman" panose="02020603050405020304" pitchFamily="18" charset="0"/>
                        </a:rPr>
                        <a:t>ur</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 Rahman, Zahid Mehmood and, </a:t>
                      </a:r>
                      <a:r>
                        <a:rPr lang="en-IN" sz="2000" b="0" i="0" kern="1200" dirty="0" err="1">
                          <a:solidFill>
                            <a:schemeClr val="dk1"/>
                          </a:solidFill>
                          <a:effectLst/>
                          <a:latin typeface="Times New Roman" panose="02020603050405020304" pitchFamily="18" charset="0"/>
                          <a:ea typeface="+mn-ea"/>
                          <a:cs typeface="Times New Roman" panose="02020603050405020304" pitchFamily="18" charset="0"/>
                        </a:rPr>
                        <a:t>Hoshang</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 </a:t>
                      </a:r>
                      <a:r>
                        <a:rPr lang="en-IN" sz="2000" b="0" i="0" kern="1200" dirty="0" err="1">
                          <a:solidFill>
                            <a:schemeClr val="dk1"/>
                          </a:solidFill>
                          <a:effectLst/>
                          <a:latin typeface="Times New Roman" panose="02020603050405020304" pitchFamily="18" charset="0"/>
                          <a:ea typeface="+mn-ea"/>
                          <a:cs typeface="Times New Roman" panose="02020603050405020304" pitchFamily="18" charset="0"/>
                        </a:rPr>
                        <a:t>Kolivand</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GB" sz="2000" dirty="0">
                          <a:latin typeface="Times New Roman" panose="02020603050405020304" pitchFamily="18" charset="0"/>
                          <a:cs typeface="Times New Roman" panose="02020603050405020304" pitchFamily="18" charset="0"/>
                        </a:rPr>
                        <a:t>2018</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GB" sz="2000" dirty="0">
                          <a:latin typeface="Times New Roman" panose="02020603050405020304" pitchFamily="18" charset="0"/>
                          <a:cs typeface="Times New Roman" panose="02020603050405020304" pitchFamily="18" charset="0"/>
                        </a:rPr>
                        <a:t>Dataset are collected from </a:t>
                      </a:r>
                      <a:r>
                        <a:rPr lang="en-IN" sz="2000" b="0" i="0" kern="1200" dirty="0" err="1">
                          <a:solidFill>
                            <a:schemeClr val="dk1"/>
                          </a:solidFill>
                          <a:effectLst/>
                          <a:latin typeface="Times New Roman" panose="02020603050405020304" pitchFamily="18" charset="0"/>
                          <a:ea typeface="+mn-ea"/>
                          <a:cs typeface="Times New Roman" panose="02020603050405020304" pitchFamily="18" charset="0"/>
                        </a:rPr>
                        <a:t>Amreek</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 Clinical Laboratory </a:t>
                      </a:r>
                      <a:r>
                        <a:rPr lang="en-IN" sz="2000" b="0" i="0" kern="1200" dirty="0" err="1">
                          <a:solidFill>
                            <a:schemeClr val="dk1"/>
                          </a:solidFill>
                          <a:effectLst/>
                          <a:latin typeface="Times New Roman" panose="02020603050405020304" pitchFamily="18" charset="0"/>
                          <a:ea typeface="+mn-ea"/>
                          <a:cs typeface="Times New Roman" panose="02020603050405020304" pitchFamily="18" charset="0"/>
                        </a:rPr>
                        <a:t>Saidu</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 Sharif Swat KP Pakistan and they have trained there model based on CNN model. There accuracy is 97.78%.</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465710378"/>
                  </a:ext>
                </a:extLst>
              </a:tr>
            </a:tbl>
          </a:graphicData>
        </a:graphic>
      </p:graphicFrame>
      <p:sp>
        <p:nvSpPr>
          <p:cNvPr id="2" name="Title 1">
            <a:extLst>
              <a:ext uri="{FF2B5EF4-FFF2-40B4-BE49-F238E27FC236}">
                <a16:creationId xmlns:a16="http://schemas.microsoft.com/office/drawing/2014/main" id="{84F4020B-BD58-413B-9283-2C8C1ABABAAE}"/>
              </a:ext>
            </a:extLst>
          </p:cNvPr>
          <p:cNvSpPr>
            <a:spLocks noGrp="1"/>
          </p:cNvSpPr>
          <p:nvPr>
            <p:ph type="title"/>
          </p:nvPr>
        </p:nvSpPr>
        <p:spPr>
          <a:xfrm>
            <a:off x="1210365" y="259282"/>
            <a:ext cx="8534400" cy="856454"/>
          </a:xfrm>
        </p:spPr>
        <p:txBody>
          <a:bodyPr>
            <a:normAutofit/>
          </a:bodyPr>
          <a:lstStyle/>
          <a:p>
            <a:pPr algn="ctr"/>
            <a:r>
              <a:rPr lang="en-US" dirty="0">
                <a:solidFill>
                  <a:srgbClr val="FFFF00"/>
                </a:solidFill>
                <a:latin typeface="Times New Roman" panose="02020603050405020304" pitchFamily="18" charset="0"/>
                <a:cs typeface="Times New Roman" panose="02020603050405020304" pitchFamily="18" charset="0"/>
              </a:rPr>
              <a:t>Literature survey</a:t>
            </a:r>
          </a:p>
        </p:txBody>
      </p:sp>
    </p:spTree>
    <p:extLst>
      <p:ext uri="{BB962C8B-B14F-4D97-AF65-F5344CB8AC3E}">
        <p14:creationId xmlns:p14="http://schemas.microsoft.com/office/powerpoint/2010/main" val="395720122"/>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7E0AEC80-8115-4F41-B41A-43D5000262B8}"/>
              </a:ext>
              <a:ext uri="{C183D7F6-B498-43B3-948B-1728B52AA6E4}">
                <adec:decorative xmlns:adec="http://schemas.microsoft.com/office/drawing/2017/decorative" val="1"/>
              </a:ext>
            </a:extLst>
          </p:cNvPr>
          <p:cNvPicPr>
            <a:picLocks noChangeAspect="1"/>
          </p:cNvPicPr>
          <p:nvPr/>
        </p:nvPicPr>
        <p:blipFill rotWithShape="1">
          <a:blip r:embed="rId2">
            <a:alphaModFix amt="35000"/>
          </a:blip>
          <a:srcRect t="9418" b="6313"/>
          <a:stretch/>
        </p:blipFill>
        <p:spPr>
          <a:xfrm>
            <a:off x="3174" y="10"/>
            <a:ext cx="12192000" cy="6857990"/>
          </a:xfrm>
          <a:prstGeom prst="rect">
            <a:avLst/>
          </a:prstGeom>
        </p:spPr>
      </p:pic>
      <p:graphicFrame>
        <p:nvGraphicFramePr>
          <p:cNvPr id="6" name="Content Placeholder 5">
            <a:extLst>
              <a:ext uri="{FF2B5EF4-FFF2-40B4-BE49-F238E27FC236}">
                <a16:creationId xmlns:a16="http://schemas.microsoft.com/office/drawing/2014/main" id="{37F345FB-8C95-49B2-92E3-1740FD740E0D}"/>
              </a:ext>
            </a:extLst>
          </p:cNvPr>
          <p:cNvGraphicFramePr>
            <a:graphicFrameLocks noGrp="1"/>
          </p:cNvGraphicFramePr>
          <p:nvPr>
            <p:ph idx="1"/>
            <p:extLst>
              <p:ext uri="{D42A27DB-BD31-4B8C-83A1-F6EECF244321}">
                <p14:modId xmlns:p14="http://schemas.microsoft.com/office/powerpoint/2010/main" val="3099123254"/>
              </p:ext>
            </p:extLst>
          </p:nvPr>
        </p:nvGraphicFramePr>
        <p:xfrm>
          <a:off x="448582" y="226452"/>
          <a:ext cx="11288485" cy="6405096"/>
        </p:xfrm>
        <a:graphic>
          <a:graphicData uri="http://schemas.openxmlformats.org/drawingml/2006/table">
            <a:tbl>
              <a:tblPr firstRow="1" bandRow="1">
                <a:tableStyleId>{073A0DAA-6AF3-43AB-8588-CEC1D06C72B9}</a:tableStyleId>
              </a:tblPr>
              <a:tblGrid>
                <a:gridCol w="847186">
                  <a:extLst>
                    <a:ext uri="{9D8B030D-6E8A-4147-A177-3AD203B41FA5}">
                      <a16:colId xmlns:a16="http://schemas.microsoft.com/office/drawing/2014/main" val="1915340182"/>
                    </a:ext>
                  </a:extLst>
                </a:gridCol>
                <a:gridCol w="2849628">
                  <a:extLst>
                    <a:ext uri="{9D8B030D-6E8A-4147-A177-3AD203B41FA5}">
                      <a16:colId xmlns:a16="http://schemas.microsoft.com/office/drawing/2014/main" val="2754347207"/>
                    </a:ext>
                  </a:extLst>
                </a:gridCol>
                <a:gridCol w="2651584">
                  <a:extLst>
                    <a:ext uri="{9D8B030D-6E8A-4147-A177-3AD203B41FA5}">
                      <a16:colId xmlns:a16="http://schemas.microsoft.com/office/drawing/2014/main" val="2062344937"/>
                    </a:ext>
                  </a:extLst>
                </a:gridCol>
                <a:gridCol w="1133250">
                  <a:extLst>
                    <a:ext uri="{9D8B030D-6E8A-4147-A177-3AD203B41FA5}">
                      <a16:colId xmlns:a16="http://schemas.microsoft.com/office/drawing/2014/main" val="3672860787"/>
                    </a:ext>
                  </a:extLst>
                </a:gridCol>
                <a:gridCol w="3806837">
                  <a:extLst>
                    <a:ext uri="{9D8B030D-6E8A-4147-A177-3AD203B41FA5}">
                      <a16:colId xmlns:a16="http://schemas.microsoft.com/office/drawing/2014/main" val="2051243917"/>
                    </a:ext>
                  </a:extLst>
                </a:gridCol>
              </a:tblGrid>
              <a:tr h="644376">
                <a:tc>
                  <a:txBody>
                    <a:bodyPr/>
                    <a:lstStyle/>
                    <a:p>
                      <a:pPr algn="ctr"/>
                      <a:r>
                        <a:rPr lang="en-GB" sz="2100" b="0">
                          <a:latin typeface="Times New Roman" panose="02020603050405020304" pitchFamily="18" charset="0"/>
                          <a:cs typeface="Times New Roman" panose="02020603050405020304" pitchFamily="18" charset="0"/>
                        </a:rPr>
                        <a:t>Sl </a:t>
                      </a:r>
                      <a:r>
                        <a:rPr lang="en-GB" sz="2100" b="0" dirty="0">
                          <a:latin typeface="Times New Roman" panose="02020603050405020304" pitchFamily="18" charset="0"/>
                          <a:cs typeface="Times New Roman" panose="02020603050405020304" pitchFamily="18" charset="0"/>
                        </a:rPr>
                        <a:t>No</a:t>
                      </a:r>
                      <a:endParaRPr lang="en-IN" sz="2100" b="0" dirty="0">
                        <a:latin typeface="Times New Roman" panose="02020603050405020304" pitchFamily="18" charset="0"/>
                        <a:cs typeface="Times New Roman" panose="02020603050405020304" pitchFamily="18" charset="0"/>
                      </a:endParaRPr>
                    </a:p>
                  </a:txBody>
                  <a:tcPr anchor="ctr">
                    <a:solidFill>
                      <a:schemeClr val="bg1"/>
                    </a:solidFill>
                  </a:tcPr>
                </a:tc>
                <a:tc>
                  <a:txBody>
                    <a:bodyPr/>
                    <a:lstStyle/>
                    <a:p>
                      <a:pPr algn="ctr"/>
                      <a:r>
                        <a:rPr lang="en-GB" sz="2100" dirty="0">
                          <a:latin typeface="Times New Roman" panose="02020603050405020304" pitchFamily="18" charset="0"/>
                          <a:cs typeface="Times New Roman" panose="02020603050405020304" pitchFamily="18" charset="0"/>
                        </a:rPr>
                        <a:t>Title</a:t>
                      </a:r>
                      <a:endParaRPr lang="en-IN" sz="2100" dirty="0">
                        <a:latin typeface="Times New Roman" panose="02020603050405020304" pitchFamily="18" charset="0"/>
                        <a:cs typeface="Times New Roman" panose="02020603050405020304" pitchFamily="18" charset="0"/>
                      </a:endParaRPr>
                    </a:p>
                  </a:txBody>
                  <a:tcPr anchor="ctr">
                    <a:solidFill>
                      <a:schemeClr val="bg1"/>
                    </a:solidFill>
                  </a:tcPr>
                </a:tc>
                <a:tc>
                  <a:txBody>
                    <a:bodyPr/>
                    <a:lstStyle/>
                    <a:p>
                      <a:pPr algn="ctr"/>
                      <a:r>
                        <a:rPr lang="en-GB" sz="2100" dirty="0">
                          <a:latin typeface="Times New Roman" panose="02020603050405020304" pitchFamily="18" charset="0"/>
                          <a:cs typeface="Times New Roman" panose="02020603050405020304" pitchFamily="18" charset="0"/>
                        </a:rPr>
                        <a:t>Authors</a:t>
                      </a:r>
                      <a:endParaRPr lang="en-IN" sz="2100" dirty="0">
                        <a:latin typeface="Times New Roman" panose="02020603050405020304" pitchFamily="18" charset="0"/>
                        <a:cs typeface="Times New Roman" panose="02020603050405020304" pitchFamily="18" charset="0"/>
                      </a:endParaRPr>
                    </a:p>
                  </a:txBody>
                  <a:tcPr anchor="ctr">
                    <a:solidFill>
                      <a:schemeClr val="bg1"/>
                    </a:solidFill>
                  </a:tcPr>
                </a:tc>
                <a:tc>
                  <a:txBody>
                    <a:bodyPr/>
                    <a:lstStyle/>
                    <a:p>
                      <a:pPr algn="ctr"/>
                      <a:r>
                        <a:rPr lang="en-GB" sz="2100" dirty="0">
                          <a:latin typeface="Times New Roman" panose="02020603050405020304" pitchFamily="18" charset="0"/>
                          <a:cs typeface="Times New Roman" panose="02020603050405020304" pitchFamily="18" charset="0"/>
                        </a:rPr>
                        <a:t>Year</a:t>
                      </a:r>
                      <a:endParaRPr lang="en-IN" sz="2100" dirty="0">
                        <a:latin typeface="Times New Roman" panose="02020603050405020304" pitchFamily="18" charset="0"/>
                        <a:cs typeface="Times New Roman" panose="02020603050405020304" pitchFamily="18" charset="0"/>
                      </a:endParaRPr>
                    </a:p>
                  </a:txBody>
                  <a:tcPr anchor="ctr">
                    <a:solidFill>
                      <a:schemeClr val="bg1"/>
                    </a:solidFill>
                  </a:tcPr>
                </a:tc>
                <a:tc>
                  <a:txBody>
                    <a:bodyPr/>
                    <a:lstStyle/>
                    <a:p>
                      <a:pPr algn="ctr"/>
                      <a:r>
                        <a:rPr lang="en-GB" sz="2100" dirty="0">
                          <a:latin typeface="Times New Roman" panose="02020603050405020304" pitchFamily="18" charset="0"/>
                          <a:cs typeface="Times New Roman" panose="02020603050405020304" pitchFamily="18" charset="0"/>
                        </a:rPr>
                        <a:t>Description</a:t>
                      </a:r>
                      <a:endParaRPr lang="en-IN" sz="2100" dirty="0">
                        <a:latin typeface="Times New Roman" panose="02020603050405020304" pitchFamily="18" charset="0"/>
                        <a:cs typeface="Times New Roman" panose="02020603050405020304" pitchFamily="18" charset="0"/>
                      </a:endParaRPr>
                    </a:p>
                  </a:txBody>
                  <a:tcPr anchor="ctr">
                    <a:solidFill>
                      <a:schemeClr val="bg1"/>
                    </a:solidFill>
                  </a:tcPr>
                </a:tc>
                <a:extLst>
                  <a:ext uri="{0D108BD9-81ED-4DB2-BD59-A6C34878D82A}">
                    <a16:rowId xmlns:a16="http://schemas.microsoft.com/office/drawing/2014/main" val="1894614434"/>
                  </a:ext>
                </a:extLst>
              </a:tr>
              <a:tr h="1208314">
                <a:tc>
                  <a:txBody>
                    <a:bodyPr/>
                    <a:lstStyle/>
                    <a:p>
                      <a:pPr algn="ctr"/>
                      <a:r>
                        <a:rPr lang="en-GB" sz="2000" b="0" dirty="0">
                          <a:solidFill>
                            <a:schemeClr val="bg1"/>
                          </a:solidFill>
                          <a:latin typeface="Times New Roman" panose="02020603050405020304" pitchFamily="18" charset="0"/>
                          <a:cs typeface="Times New Roman" panose="02020603050405020304" pitchFamily="18" charset="0"/>
                        </a:rPr>
                        <a:t>03</a:t>
                      </a:r>
                      <a:endParaRPr lang="en-IN" sz="2000" b="0" dirty="0">
                        <a:solidFill>
                          <a:schemeClr val="bg1"/>
                        </a:solidFill>
                        <a:latin typeface="Times New Roman" panose="02020603050405020304" pitchFamily="18" charset="0"/>
                        <a:cs typeface="Times New Roman" panose="02020603050405020304" pitchFamily="18" charset="0"/>
                      </a:endParaRPr>
                    </a:p>
                  </a:txBody>
                  <a:tcPr anchor="ctr">
                    <a:solidFill>
                      <a:schemeClr val="tx1">
                        <a:lumMod val="85000"/>
                      </a:schemeClr>
                    </a:solidFill>
                  </a:tcPr>
                </a:tc>
                <a:tc>
                  <a:txBody>
                    <a:bodyPr/>
                    <a:lstStyle/>
                    <a:p>
                      <a:pPr algn="l"/>
                      <a:r>
                        <a:rPr lang="en-GB" sz="2000" b="0" kern="1200" dirty="0">
                          <a:solidFill>
                            <a:schemeClr val="bg1"/>
                          </a:solidFill>
                          <a:effectLst/>
                          <a:latin typeface="Times New Roman" panose="02020603050405020304" pitchFamily="18" charset="0"/>
                          <a:ea typeface="+mn-ea"/>
                          <a:cs typeface="Times New Roman" panose="02020603050405020304" pitchFamily="18" charset="0"/>
                        </a:rPr>
                        <a:t>A machine learning approach to integrate big data for precision medicine in acute myeloid leukaemia</a:t>
                      </a:r>
                      <a:endParaRPr lang="en-IN" sz="2000" b="0" dirty="0">
                        <a:solidFill>
                          <a:schemeClr val="bg1"/>
                        </a:solidFill>
                        <a:latin typeface="Times New Roman" panose="02020603050405020304" pitchFamily="18" charset="0"/>
                        <a:cs typeface="Times New Roman" panose="02020603050405020304" pitchFamily="18" charset="0"/>
                      </a:endParaRPr>
                    </a:p>
                  </a:txBody>
                  <a:tcPr anchor="ctr">
                    <a:solidFill>
                      <a:schemeClr val="tx1">
                        <a:lumMod val="85000"/>
                      </a:schemeClr>
                    </a:solidFill>
                  </a:tcPr>
                </a:tc>
                <a:tc>
                  <a:txBody>
                    <a:bodyPr/>
                    <a:lstStyle/>
                    <a:p>
                      <a:pPr algn="l"/>
                      <a:r>
                        <a:rPr lang="en-GB" sz="2000" b="0" dirty="0">
                          <a:solidFill>
                            <a:schemeClr val="bg1"/>
                          </a:solidFill>
                          <a:latin typeface="Times New Roman" panose="02020603050405020304" pitchFamily="18" charset="0"/>
                          <a:cs typeface="Times New Roman" panose="02020603050405020304" pitchFamily="18" charset="0"/>
                        </a:rPr>
                        <a:t>Safiya </a:t>
                      </a:r>
                      <a:r>
                        <a:rPr lang="en-GB" sz="2000" b="0" dirty="0" err="1">
                          <a:solidFill>
                            <a:schemeClr val="bg1"/>
                          </a:solidFill>
                          <a:latin typeface="Times New Roman" panose="02020603050405020304" pitchFamily="18" charset="0"/>
                          <a:cs typeface="Times New Roman" panose="02020603050405020304" pitchFamily="18" charset="0"/>
                        </a:rPr>
                        <a:t>Celik</a:t>
                      </a:r>
                      <a:r>
                        <a:rPr lang="en-GB" sz="2000" b="0" dirty="0">
                          <a:solidFill>
                            <a:schemeClr val="bg1"/>
                          </a:solidFill>
                          <a:latin typeface="Times New Roman" panose="02020603050405020304" pitchFamily="18" charset="0"/>
                          <a:cs typeface="Times New Roman" panose="02020603050405020304" pitchFamily="18" charset="0"/>
                        </a:rPr>
                        <a:t>, </a:t>
                      </a:r>
                      <a:r>
                        <a:rPr lang="en-GB" sz="2000" b="0" dirty="0" err="1">
                          <a:solidFill>
                            <a:schemeClr val="bg1"/>
                          </a:solidFill>
                          <a:latin typeface="Times New Roman" panose="02020603050405020304" pitchFamily="18" charset="0"/>
                          <a:cs typeface="Times New Roman" panose="02020603050405020304" pitchFamily="18" charset="0"/>
                        </a:rPr>
                        <a:t>Banjamin</a:t>
                      </a:r>
                      <a:r>
                        <a:rPr lang="en-GB" sz="2000" b="0" dirty="0">
                          <a:solidFill>
                            <a:schemeClr val="bg1"/>
                          </a:solidFill>
                          <a:latin typeface="Times New Roman" panose="02020603050405020304" pitchFamily="18" charset="0"/>
                          <a:cs typeface="Times New Roman" panose="02020603050405020304" pitchFamily="18" charset="0"/>
                        </a:rPr>
                        <a:t> Logsdon, Akanksha Saxena, Chris P. Miller, Timothy J. Martins, Pamela S. </a:t>
                      </a:r>
                      <a:r>
                        <a:rPr lang="en-GB" sz="2000" b="0" dirty="0" err="1">
                          <a:solidFill>
                            <a:schemeClr val="bg1"/>
                          </a:solidFill>
                          <a:latin typeface="Times New Roman" panose="02020603050405020304" pitchFamily="18" charset="0"/>
                          <a:cs typeface="Times New Roman" panose="02020603050405020304" pitchFamily="18" charset="0"/>
                        </a:rPr>
                        <a:t>Beckar</a:t>
                      </a:r>
                      <a:r>
                        <a:rPr lang="en-GB" sz="2000" b="0" dirty="0">
                          <a:solidFill>
                            <a:schemeClr val="bg1"/>
                          </a:solidFill>
                          <a:latin typeface="Times New Roman" panose="02020603050405020304" pitchFamily="18" charset="0"/>
                          <a:cs typeface="Times New Roman" panose="02020603050405020304" pitchFamily="18" charset="0"/>
                        </a:rPr>
                        <a:t> and Sylvia </a:t>
                      </a:r>
                      <a:r>
                        <a:rPr lang="en-GB" sz="2000" b="0" dirty="0" err="1">
                          <a:solidFill>
                            <a:schemeClr val="bg1"/>
                          </a:solidFill>
                          <a:latin typeface="Times New Roman" panose="02020603050405020304" pitchFamily="18" charset="0"/>
                          <a:cs typeface="Times New Roman" panose="02020603050405020304" pitchFamily="18" charset="0"/>
                        </a:rPr>
                        <a:t>Chien</a:t>
                      </a:r>
                      <a:endParaRPr lang="en-IN" sz="2000" b="0" dirty="0">
                        <a:solidFill>
                          <a:schemeClr val="bg1"/>
                        </a:solidFill>
                        <a:latin typeface="Times New Roman" panose="02020603050405020304" pitchFamily="18" charset="0"/>
                        <a:cs typeface="Times New Roman" panose="02020603050405020304" pitchFamily="18" charset="0"/>
                      </a:endParaRPr>
                    </a:p>
                  </a:txBody>
                  <a:tcPr anchor="ctr">
                    <a:solidFill>
                      <a:schemeClr val="tx1">
                        <a:lumMod val="85000"/>
                      </a:schemeClr>
                    </a:solidFill>
                  </a:tcPr>
                </a:tc>
                <a:tc>
                  <a:txBody>
                    <a:bodyPr/>
                    <a:lstStyle/>
                    <a:p>
                      <a:pPr algn="ctr"/>
                      <a:r>
                        <a:rPr lang="en-GB" sz="2000" b="0" dirty="0">
                          <a:solidFill>
                            <a:schemeClr val="bg1"/>
                          </a:solidFill>
                          <a:latin typeface="Times New Roman" panose="02020603050405020304" pitchFamily="18" charset="0"/>
                          <a:cs typeface="Times New Roman" panose="02020603050405020304" pitchFamily="18" charset="0"/>
                        </a:rPr>
                        <a:t>2018</a:t>
                      </a:r>
                      <a:endParaRPr lang="en-IN" sz="2000" b="0" dirty="0">
                        <a:solidFill>
                          <a:schemeClr val="bg1"/>
                        </a:solidFill>
                        <a:latin typeface="Times New Roman" panose="02020603050405020304" pitchFamily="18" charset="0"/>
                        <a:cs typeface="Times New Roman" panose="02020603050405020304" pitchFamily="18" charset="0"/>
                      </a:endParaRPr>
                    </a:p>
                  </a:txBody>
                  <a:tcPr anchor="ctr">
                    <a:solidFill>
                      <a:schemeClr val="tx1">
                        <a:lumMod val="85000"/>
                      </a:schemeClr>
                    </a:solidFill>
                  </a:tcPr>
                </a:tc>
                <a:tc>
                  <a:txBody>
                    <a:bodyPr/>
                    <a:lstStyle/>
                    <a:p>
                      <a:pPr algn="l"/>
                      <a:r>
                        <a:rPr lang="en-GB" sz="2000" b="0" dirty="0">
                          <a:solidFill>
                            <a:schemeClr val="bg1"/>
                          </a:solidFill>
                          <a:latin typeface="Times New Roman" panose="02020603050405020304" pitchFamily="18" charset="0"/>
                          <a:cs typeface="Times New Roman" panose="02020603050405020304" pitchFamily="18" charset="0"/>
                        </a:rPr>
                        <a:t>Dataset are collected from </a:t>
                      </a:r>
                      <a:r>
                        <a:rPr lang="en-GB" sz="2000" b="0" i="0" kern="1200" dirty="0">
                          <a:solidFill>
                            <a:schemeClr val="bg1"/>
                          </a:solidFill>
                          <a:effectLst/>
                          <a:latin typeface="Times New Roman" panose="02020603050405020304" pitchFamily="18" charset="0"/>
                          <a:ea typeface="+mn-ea"/>
                          <a:cs typeface="Times New Roman" panose="02020603050405020304" pitchFamily="18" charset="0"/>
                        </a:rPr>
                        <a:t>30 AML Patients and then measured by gene expression. Also they evaluated and merge the Algorithms in 4 different ways. There overall accuracy are 98%.</a:t>
                      </a:r>
                      <a:endParaRPr lang="en-IN" sz="2000" b="0" dirty="0">
                        <a:solidFill>
                          <a:schemeClr val="bg1"/>
                        </a:solidFill>
                        <a:latin typeface="Times New Roman" panose="02020603050405020304" pitchFamily="18" charset="0"/>
                        <a:cs typeface="Times New Roman" panose="02020603050405020304" pitchFamily="18" charset="0"/>
                      </a:endParaRPr>
                    </a:p>
                  </a:txBody>
                  <a:tcPr anchor="ctr">
                    <a:solidFill>
                      <a:schemeClr val="tx1">
                        <a:lumMod val="85000"/>
                      </a:schemeClr>
                    </a:solidFill>
                  </a:tcPr>
                </a:tc>
                <a:extLst>
                  <a:ext uri="{0D108BD9-81ED-4DB2-BD59-A6C34878D82A}">
                    <a16:rowId xmlns:a16="http://schemas.microsoft.com/office/drawing/2014/main" val="624212906"/>
                  </a:ext>
                </a:extLst>
              </a:tr>
              <a:tr h="1208314">
                <a:tc>
                  <a:txBody>
                    <a:bodyPr/>
                    <a:lstStyle/>
                    <a:p>
                      <a:pPr algn="ctr"/>
                      <a:r>
                        <a:rPr lang="en-GB" sz="2000" dirty="0">
                          <a:latin typeface="Times New Roman" panose="02020603050405020304" pitchFamily="18" charset="0"/>
                          <a:cs typeface="Times New Roman" panose="02020603050405020304" pitchFamily="18" charset="0"/>
                        </a:rPr>
                        <a:t>04</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GB" sz="2000" dirty="0">
                          <a:latin typeface="Times New Roman" panose="02020603050405020304" pitchFamily="18" charset="0"/>
                          <a:cs typeface="Times New Roman" panose="02020603050405020304" pitchFamily="18" charset="0"/>
                        </a:rPr>
                        <a:t>Automatic classification of leukocytes using deep neural network</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IN" sz="2000" b="0" i="0" kern="1200" dirty="0" err="1">
                          <a:solidFill>
                            <a:schemeClr val="dk1"/>
                          </a:solidFill>
                          <a:effectLst/>
                          <a:latin typeface="Times New Roman" panose="02020603050405020304" pitchFamily="18" charset="0"/>
                          <a:ea typeface="+mn-ea"/>
                          <a:cs typeface="Times New Roman" panose="02020603050405020304" pitchFamily="18" charset="0"/>
                        </a:rPr>
                        <a:t>Limin</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 Zhang, Han Shen, Jing Chang, Wei Yu, </a:t>
                      </a:r>
                      <a:r>
                        <a:rPr lang="en-IN" sz="2000" b="0" i="0" kern="1200" dirty="0" err="1">
                          <a:solidFill>
                            <a:schemeClr val="dk1"/>
                          </a:solidFill>
                          <a:effectLst/>
                          <a:latin typeface="Times New Roman" panose="02020603050405020304" pitchFamily="18" charset="0"/>
                          <a:ea typeface="+mn-ea"/>
                          <a:cs typeface="Times New Roman" panose="02020603050405020304" pitchFamily="18" charset="0"/>
                        </a:rPr>
                        <a:t>Jin</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 Sha, Cheng Yang and </a:t>
                      </a:r>
                      <a:r>
                        <a:rPr lang="en-IN" sz="2000" b="0" i="0" kern="1200" dirty="0" err="1">
                          <a:solidFill>
                            <a:schemeClr val="dk1"/>
                          </a:solidFill>
                          <a:effectLst/>
                          <a:latin typeface="Times New Roman" panose="02020603050405020304" pitchFamily="18" charset="0"/>
                          <a:ea typeface="+mn-ea"/>
                          <a:cs typeface="Times New Roman" panose="02020603050405020304" pitchFamily="18" charset="0"/>
                        </a:rPr>
                        <a:t>Yongquan</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 Xia.</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GB" sz="2000" dirty="0">
                          <a:latin typeface="Times New Roman" panose="02020603050405020304" pitchFamily="18" charset="0"/>
                          <a:cs typeface="Times New Roman" panose="02020603050405020304" pitchFamily="18" charset="0"/>
                        </a:rPr>
                        <a:t>2017</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GB" sz="2000" dirty="0">
                          <a:latin typeface="Times New Roman" panose="02020603050405020304" pitchFamily="18" charset="0"/>
                          <a:cs typeface="Times New Roman" panose="02020603050405020304" pitchFamily="18" charset="0"/>
                        </a:rPr>
                        <a:t>Dataset are collected approximately </a:t>
                      </a:r>
                      <a:r>
                        <a:rPr lang="en-GB" sz="2000" b="0" i="0" kern="1200" dirty="0">
                          <a:solidFill>
                            <a:schemeClr val="dk1"/>
                          </a:solidFill>
                          <a:effectLst/>
                          <a:latin typeface="Times New Roman" panose="02020603050405020304" pitchFamily="18" charset="0"/>
                          <a:ea typeface="+mn-ea"/>
                          <a:cs typeface="Times New Roman" panose="02020603050405020304" pitchFamily="18" charset="0"/>
                        </a:rPr>
                        <a:t>2000 microscopic images of 7 types of white blood cell, they also used CNN model for cell classification work. There </a:t>
                      </a:r>
                      <a:r>
                        <a:rPr lang="en-GB" sz="2000" b="0" i="0" kern="1200" dirty="0" err="1">
                          <a:solidFill>
                            <a:schemeClr val="dk1"/>
                          </a:solidFill>
                          <a:effectLst/>
                          <a:latin typeface="Times New Roman" panose="02020603050405020304" pitchFamily="18" charset="0"/>
                          <a:ea typeface="+mn-ea"/>
                          <a:cs typeface="Times New Roman" panose="02020603050405020304" pitchFamily="18" charset="0"/>
                        </a:rPr>
                        <a:t>ovcerall</a:t>
                      </a:r>
                      <a:r>
                        <a:rPr lang="en-GB" sz="2000" b="0" i="0" kern="1200" dirty="0">
                          <a:solidFill>
                            <a:schemeClr val="dk1"/>
                          </a:solidFill>
                          <a:effectLst/>
                          <a:latin typeface="Times New Roman" panose="02020603050405020304" pitchFamily="18" charset="0"/>
                          <a:ea typeface="+mn-ea"/>
                          <a:cs typeface="Times New Roman" panose="02020603050405020304" pitchFamily="18" charset="0"/>
                        </a:rPr>
                        <a:t> accuracy is 95%.</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259076890"/>
                  </a:ext>
                </a:extLst>
              </a:tr>
              <a:tr h="1208314">
                <a:tc>
                  <a:txBody>
                    <a:bodyPr/>
                    <a:lstStyle/>
                    <a:p>
                      <a:pPr algn="ctr"/>
                      <a:r>
                        <a:rPr lang="en-GB" sz="2000" dirty="0">
                          <a:latin typeface="Times New Roman" panose="02020603050405020304" pitchFamily="18" charset="0"/>
                          <a:cs typeface="Times New Roman" panose="02020603050405020304" pitchFamily="18" charset="0"/>
                        </a:rPr>
                        <a:t>05</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US" sz="2000" kern="1200" dirty="0">
                          <a:solidFill>
                            <a:schemeClr val="dk1"/>
                          </a:solidFill>
                          <a:effectLst/>
                          <a:latin typeface="Times New Roman" panose="02020603050405020304" pitchFamily="18" charset="0"/>
                          <a:ea typeface="+mn-ea"/>
                          <a:cs typeface="Times New Roman" panose="02020603050405020304" pitchFamily="18" charset="0"/>
                        </a:rPr>
                        <a:t>Comparison of traditional image processing and deep learning approaches for classification of white blood cells in peripheral blood smear images</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Roopa B. Hegde, </a:t>
                      </a:r>
                      <a:r>
                        <a:rPr lang="en-IN" sz="2000" b="0" i="0" kern="1200" dirty="0" err="1">
                          <a:solidFill>
                            <a:schemeClr val="dk1"/>
                          </a:solidFill>
                          <a:effectLst/>
                          <a:latin typeface="Times New Roman" panose="02020603050405020304" pitchFamily="18" charset="0"/>
                          <a:ea typeface="+mn-ea"/>
                          <a:cs typeface="Times New Roman" panose="02020603050405020304" pitchFamily="18" charset="0"/>
                        </a:rPr>
                        <a:t>KeerthanaPrasada</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 Harishchandra </a:t>
                      </a:r>
                      <a:r>
                        <a:rPr lang="en-IN" sz="2000" b="0" i="0" kern="1200" dirty="0" err="1">
                          <a:solidFill>
                            <a:schemeClr val="dk1"/>
                          </a:solidFill>
                          <a:effectLst/>
                          <a:latin typeface="Times New Roman" panose="02020603050405020304" pitchFamily="18" charset="0"/>
                          <a:ea typeface="+mn-ea"/>
                          <a:cs typeface="Times New Roman" panose="02020603050405020304" pitchFamily="18" charset="0"/>
                        </a:rPr>
                        <a:t>Hebbara</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 Brij Mohan Kumar Singh.</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ctr"/>
                      <a:r>
                        <a:rPr lang="en-GB" sz="2000" dirty="0">
                          <a:latin typeface="Times New Roman" panose="02020603050405020304" pitchFamily="18" charset="0"/>
                          <a:cs typeface="Times New Roman" panose="02020603050405020304" pitchFamily="18" charset="0"/>
                        </a:rPr>
                        <a:t>2018</a:t>
                      </a:r>
                      <a:endParaRPr lang="en-IN" sz="2000" dirty="0">
                        <a:latin typeface="Times New Roman" panose="02020603050405020304" pitchFamily="18" charset="0"/>
                        <a:cs typeface="Times New Roman" panose="02020603050405020304" pitchFamily="18" charset="0"/>
                      </a:endParaRPr>
                    </a:p>
                  </a:txBody>
                  <a:tcPr anchor="ctr"/>
                </a:tc>
                <a:tc>
                  <a:txBody>
                    <a:bodyPr/>
                    <a:lstStyle/>
                    <a:p>
                      <a:pPr algn="l"/>
                      <a:r>
                        <a:rPr lang="en-GB" sz="2000" dirty="0">
                          <a:latin typeface="Times New Roman" panose="02020603050405020304" pitchFamily="18" charset="0"/>
                          <a:cs typeface="Times New Roman" panose="02020603050405020304" pitchFamily="18" charset="0"/>
                        </a:rPr>
                        <a:t>They </a:t>
                      </a:r>
                      <a:r>
                        <a:rPr lang="en-IN" sz="2000" b="0" i="0" kern="1200" dirty="0">
                          <a:solidFill>
                            <a:schemeClr val="dk1"/>
                          </a:solidFill>
                          <a:effectLst/>
                          <a:latin typeface="Times New Roman" panose="02020603050405020304" pitchFamily="18" charset="0"/>
                          <a:ea typeface="+mn-ea"/>
                          <a:cs typeface="Times New Roman" panose="02020603050405020304" pitchFamily="18" charset="0"/>
                        </a:rPr>
                        <a:t>demonstrated the classification of WBCs using traditional image processing approach and deep learning approach and there overall accuracy is 99%.</a:t>
                      </a:r>
                      <a:endParaRPr lang="en-IN"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36178785"/>
                  </a:ext>
                </a:extLst>
              </a:tr>
            </a:tbl>
          </a:graphicData>
        </a:graphic>
      </p:graphicFrame>
    </p:spTree>
    <p:extLst>
      <p:ext uri="{BB962C8B-B14F-4D97-AF65-F5344CB8AC3E}">
        <p14:creationId xmlns:p14="http://schemas.microsoft.com/office/powerpoint/2010/main" val="126191877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7E0AEC80-8115-4F41-B41A-43D5000262B8}"/>
              </a:ext>
              <a:ext uri="{C183D7F6-B498-43B3-948B-1728B52AA6E4}">
                <adec:decorative xmlns:adec="http://schemas.microsoft.com/office/drawing/2017/decorative" val="1"/>
              </a:ext>
            </a:extLst>
          </p:cNvPr>
          <p:cNvPicPr>
            <a:picLocks noChangeAspect="1"/>
          </p:cNvPicPr>
          <p:nvPr/>
        </p:nvPicPr>
        <p:blipFill rotWithShape="1">
          <a:blip r:embed="rId2">
            <a:alphaModFix amt="35000"/>
          </a:blip>
          <a:srcRect t="9418" b="6313"/>
          <a:stretch/>
        </p:blipFill>
        <p:spPr>
          <a:xfrm>
            <a:off x="3174" y="10"/>
            <a:ext cx="12192000" cy="6857990"/>
          </a:xfrm>
          <a:prstGeom prst="rect">
            <a:avLst/>
          </a:prstGeom>
        </p:spPr>
      </p:pic>
      <p:sp>
        <p:nvSpPr>
          <p:cNvPr id="2" name="Title 1">
            <a:extLst>
              <a:ext uri="{FF2B5EF4-FFF2-40B4-BE49-F238E27FC236}">
                <a16:creationId xmlns:a16="http://schemas.microsoft.com/office/drawing/2014/main" id="{84F4020B-BD58-413B-9283-2C8C1ABABAAE}"/>
              </a:ext>
            </a:extLst>
          </p:cNvPr>
          <p:cNvSpPr>
            <a:spLocks noGrp="1"/>
          </p:cNvSpPr>
          <p:nvPr>
            <p:ph type="title"/>
          </p:nvPr>
        </p:nvSpPr>
        <p:spPr>
          <a:xfrm>
            <a:off x="1210365" y="259282"/>
            <a:ext cx="8534400" cy="856454"/>
          </a:xfrm>
        </p:spPr>
        <p:txBody>
          <a:bodyPr>
            <a:normAutofit/>
          </a:bodyPr>
          <a:lstStyle/>
          <a:p>
            <a:pPr algn="ctr"/>
            <a:r>
              <a:rPr lang="en-US" dirty="0">
                <a:solidFill>
                  <a:srgbClr val="FFFF00"/>
                </a:solidFill>
                <a:latin typeface="Times New Roman" panose="02020603050405020304" pitchFamily="18" charset="0"/>
                <a:cs typeface="Times New Roman" panose="02020603050405020304" pitchFamily="18" charset="0"/>
              </a:rPr>
              <a:t>METHOD</a:t>
            </a:r>
          </a:p>
        </p:txBody>
      </p:sp>
      <p:sp>
        <p:nvSpPr>
          <p:cNvPr id="4" name="TextBox 3">
            <a:extLst>
              <a:ext uri="{FF2B5EF4-FFF2-40B4-BE49-F238E27FC236}">
                <a16:creationId xmlns:a16="http://schemas.microsoft.com/office/drawing/2014/main" id="{B8F8213A-D8D5-464D-AD67-D9A13ABBD2DC}"/>
              </a:ext>
            </a:extLst>
          </p:cNvPr>
          <p:cNvSpPr txBox="1"/>
          <p:nvPr/>
        </p:nvSpPr>
        <p:spPr>
          <a:xfrm flipH="1">
            <a:off x="4743554" y="1115736"/>
            <a:ext cx="1774692" cy="369332"/>
          </a:xfrm>
          <a:prstGeom prst="rect">
            <a:avLst/>
          </a:prstGeom>
          <a:noFill/>
        </p:spPr>
        <p:txBody>
          <a:bodyPr wrap="square" rtlCol="0">
            <a:spAutoFit/>
          </a:bodyPr>
          <a:lstStyle/>
          <a:p>
            <a:r>
              <a:rPr lang="en-GB" b="1" dirty="0">
                <a:latin typeface="Times New Roman" panose="02020603050405020304" pitchFamily="18" charset="0"/>
                <a:cs typeface="Times New Roman" panose="02020603050405020304" pitchFamily="18" charset="0"/>
              </a:rPr>
              <a:t>INPUT LAYER</a:t>
            </a:r>
            <a:endParaRPr lang="en-IN" b="1" dirty="0">
              <a:latin typeface="Times New Roman" panose="02020603050405020304" pitchFamily="18" charset="0"/>
              <a:cs typeface="Times New Roman" panose="02020603050405020304" pitchFamily="18" charset="0"/>
            </a:endParaRPr>
          </a:p>
        </p:txBody>
      </p:sp>
      <p:sp>
        <p:nvSpPr>
          <p:cNvPr id="5" name="Rectangle: Rounded Corners 4">
            <a:extLst>
              <a:ext uri="{FF2B5EF4-FFF2-40B4-BE49-F238E27FC236}">
                <a16:creationId xmlns:a16="http://schemas.microsoft.com/office/drawing/2014/main" id="{1DD0CDEC-B553-42FE-AB07-1EA1BA603A07}"/>
              </a:ext>
            </a:extLst>
          </p:cNvPr>
          <p:cNvSpPr/>
          <p:nvPr/>
        </p:nvSpPr>
        <p:spPr>
          <a:xfrm>
            <a:off x="3531765" y="1485068"/>
            <a:ext cx="4009938" cy="369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Times New Roman" panose="02020603050405020304" pitchFamily="18" charset="0"/>
                <a:cs typeface="Times New Roman" panose="02020603050405020304" pitchFamily="18" charset="0"/>
              </a:rPr>
              <a:t>CT scan imaginary data</a:t>
            </a:r>
            <a:endParaRPr lang="en-IN" dirty="0">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A3DF7F24-7962-4F22-8866-64B09A5689BD}"/>
              </a:ext>
            </a:extLst>
          </p:cNvPr>
          <p:cNvSpPr/>
          <p:nvPr/>
        </p:nvSpPr>
        <p:spPr>
          <a:xfrm>
            <a:off x="3590488" y="2231472"/>
            <a:ext cx="3951215" cy="369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Times New Roman" panose="02020603050405020304" pitchFamily="18" charset="0"/>
                <a:cs typeface="Times New Roman" panose="02020603050405020304" pitchFamily="18" charset="0"/>
              </a:rPr>
              <a:t>Pre-processing Layer</a:t>
            </a:r>
            <a:endParaRPr lang="en-IN" dirty="0">
              <a:latin typeface="Times New Roman" panose="02020603050405020304" pitchFamily="18" charset="0"/>
              <a:cs typeface="Times New Roman" panose="02020603050405020304" pitchFamily="18" charset="0"/>
            </a:endParaRPr>
          </a:p>
        </p:txBody>
      </p:sp>
      <p:cxnSp>
        <p:nvCxnSpPr>
          <p:cNvPr id="8" name="Straight Arrow Connector 7">
            <a:extLst>
              <a:ext uri="{FF2B5EF4-FFF2-40B4-BE49-F238E27FC236}">
                <a16:creationId xmlns:a16="http://schemas.microsoft.com/office/drawing/2014/main" id="{76A67779-2036-489A-AF0E-12AEA3ECF14F}"/>
              </a:ext>
            </a:extLst>
          </p:cNvPr>
          <p:cNvCxnSpPr>
            <a:stCxn id="5" idx="2"/>
          </p:cNvCxnSpPr>
          <p:nvPr/>
        </p:nvCxnSpPr>
        <p:spPr>
          <a:xfrm flipH="1">
            <a:off x="5528345" y="1854400"/>
            <a:ext cx="8389" cy="37707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9" name="Rectangle: Rounded Corners 8">
            <a:extLst>
              <a:ext uri="{FF2B5EF4-FFF2-40B4-BE49-F238E27FC236}">
                <a16:creationId xmlns:a16="http://schemas.microsoft.com/office/drawing/2014/main" id="{99A725BE-BC08-4AE3-8C6E-FE9D097605DC}"/>
              </a:ext>
            </a:extLst>
          </p:cNvPr>
          <p:cNvSpPr/>
          <p:nvPr/>
        </p:nvSpPr>
        <p:spPr>
          <a:xfrm>
            <a:off x="2100010" y="3200400"/>
            <a:ext cx="2321400" cy="4530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Times New Roman" panose="02020603050405020304" pitchFamily="18" charset="0"/>
                <a:cs typeface="Times New Roman" panose="02020603050405020304" pitchFamily="18" charset="0"/>
              </a:rPr>
              <a:t>Image Enhancement</a:t>
            </a:r>
            <a:endParaRPr lang="en-IN" dirty="0">
              <a:latin typeface="Times New Roman" panose="02020603050405020304" pitchFamily="18" charset="0"/>
              <a:cs typeface="Times New Roman" panose="02020603050405020304" pitchFamily="18" charset="0"/>
            </a:endParaRPr>
          </a:p>
        </p:txBody>
      </p:sp>
      <p:sp>
        <p:nvSpPr>
          <p:cNvPr id="10" name="Rectangle: Rounded Corners 9">
            <a:extLst>
              <a:ext uri="{FF2B5EF4-FFF2-40B4-BE49-F238E27FC236}">
                <a16:creationId xmlns:a16="http://schemas.microsoft.com/office/drawing/2014/main" id="{08E0DEE9-031C-4CB1-AECF-009F1D9B160F}"/>
              </a:ext>
            </a:extLst>
          </p:cNvPr>
          <p:cNvSpPr/>
          <p:nvPr/>
        </p:nvSpPr>
        <p:spPr>
          <a:xfrm>
            <a:off x="6518246" y="3200400"/>
            <a:ext cx="2516697" cy="4530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Times New Roman" panose="02020603050405020304" pitchFamily="18" charset="0"/>
                <a:cs typeface="Times New Roman" panose="02020603050405020304" pitchFamily="18" charset="0"/>
              </a:rPr>
              <a:t>Noise Filtration</a:t>
            </a:r>
            <a:endParaRPr lang="en-IN" dirty="0">
              <a:latin typeface="Times New Roman" panose="02020603050405020304" pitchFamily="18"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B85BAB1A-F748-49EC-BB4F-DF1A0C21FF20}"/>
              </a:ext>
            </a:extLst>
          </p:cNvPr>
          <p:cNvCxnSpPr/>
          <p:nvPr/>
        </p:nvCxnSpPr>
        <p:spPr>
          <a:xfrm>
            <a:off x="3154261" y="2877424"/>
            <a:ext cx="4454554" cy="0"/>
          </a:xfrm>
          <a:prstGeom prst="line">
            <a:avLst/>
          </a:prstGeom>
          <a:ln/>
        </p:spPr>
        <p:style>
          <a:lnRef idx="2">
            <a:schemeClr val="dk1"/>
          </a:lnRef>
          <a:fillRef idx="0">
            <a:schemeClr val="dk1"/>
          </a:fillRef>
          <a:effectRef idx="1">
            <a:schemeClr val="dk1"/>
          </a:effectRef>
          <a:fontRef idx="minor">
            <a:schemeClr val="tx1"/>
          </a:fontRef>
        </p:style>
      </p:cxnSp>
      <p:cxnSp>
        <p:nvCxnSpPr>
          <p:cNvPr id="14" name="Straight Arrow Connector 13">
            <a:extLst>
              <a:ext uri="{FF2B5EF4-FFF2-40B4-BE49-F238E27FC236}">
                <a16:creationId xmlns:a16="http://schemas.microsoft.com/office/drawing/2014/main" id="{B41CEDA9-58D1-40D5-8360-922A250417A3}"/>
              </a:ext>
            </a:extLst>
          </p:cNvPr>
          <p:cNvCxnSpPr/>
          <p:nvPr/>
        </p:nvCxnSpPr>
        <p:spPr>
          <a:xfrm>
            <a:off x="3154261" y="2877424"/>
            <a:ext cx="0" cy="26005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9" name="Straight Arrow Connector 18">
            <a:extLst>
              <a:ext uri="{FF2B5EF4-FFF2-40B4-BE49-F238E27FC236}">
                <a16:creationId xmlns:a16="http://schemas.microsoft.com/office/drawing/2014/main" id="{18BD88A7-8F6D-4332-BBA2-188112A6F5EC}"/>
              </a:ext>
            </a:extLst>
          </p:cNvPr>
          <p:cNvCxnSpPr/>
          <p:nvPr/>
        </p:nvCxnSpPr>
        <p:spPr>
          <a:xfrm>
            <a:off x="7626992" y="2877423"/>
            <a:ext cx="0" cy="26005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0" name="Straight Arrow Connector 19">
            <a:extLst>
              <a:ext uri="{FF2B5EF4-FFF2-40B4-BE49-F238E27FC236}">
                <a16:creationId xmlns:a16="http://schemas.microsoft.com/office/drawing/2014/main" id="{D11D129E-BBE9-4591-8761-48C6786937C6}"/>
              </a:ext>
            </a:extLst>
          </p:cNvPr>
          <p:cNvCxnSpPr/>
          <p:nvPr/>
        </p:nvCxnSpPr>
        <p:spPr>
          <a:xfrm>
            <a:off x="5546522" y="2600804"/>
            <a:ext cx="0" cy="26005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E8E683D8-0203-439B-8694-753007E0B8FD}"/>
              </a:ext>
            </a:extLst>
          </p:cNvPr>
          <p:cNvCxnSpPr/>
          <p:nvPr/>
        </p:nvCxnSpPr>
        <p:spPr>
          <a:xfrm>
            <a:off x="3172438" y="3927446"/>
            <a:ext cx="4454554" cy="0"/>
          </a:xfrm>
          <a:prstGeom prst="line">
            <a:avLst/>
          </a:prstGeom>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24C02AEC-C1EC-43F4-A876-DC62FFCB09A0}"/>
              </a:ext>
            </a:extLst>
          </p:cNvPr>
          <p:cNvCxnSpPr/>
          <p:nvPr/>
        </p:nvCxnSpPr>
        <p:spPr>
          <a:xfrm>
            <a:off x="3154261" y="3653405"/>
            <a:ext cx="0" cy="27404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6" name="Straight Arrow Connector 25">
            <a:extLst>
              <a:ext uri="{FF2B5EF4-FFF2-40B4-BE49-F238E27FC236}">
                <a16:creationId xmlns:a16="http://schemas.microsoft.com/office/drawing/2014/main" id="{2D5EA008-A39E-4D04-BE0B-D9F68498A0BD}"/>
              </a:ext>
            </a:extLst>
          </p:cNvPr>
          <p:cNvCxnSpPr/>
          <p:nvPr/>
        </p:nvCxnSpPr>
        <p:spPr>
          <a:xfrm>
            <a:off x="7626992" y="3653404"/>
            <a:ext cx="0" cy="27404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8" name="Straight Arrow Connector 27">
            <a:extLst>
              <a:ext uri="{FF2B5EF4-FFF2-40B4-BE49-F238E27FC236}">
                <a16:creationId xmlns:a16="http://schemas.microsoft.com/office/drawing/2014/main" id="{F7F21F08-BAB7-435E-9FEC-0EBA00058D01}"/>
              </a:ext>
            </a:extLst>
          </p:cNvPr>
          <p:cNvCxnSpPr/>
          <p:nvPr/>
        </p:nvCxnSpPr>
        <p:spPr>
          <a:xfrm>
            <a:off x="5528345" y="3942825"/>
            <a:ext cx="0" cy="27404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4" name="Rectangle: Rounded Corners 23">
            <a:extLst>
              <a:ext uri="{FF2B5EF4-FFF2-40B4-BE49-F238E27FC236}">
                <a16:creationId xmlns:a16="http://schemas.microsoft.com/office/drawing/2014/main" id="{E7FED826-6E3A-4D70-B355-2B502F99BED4}"/>
              </a:ext>
            </a:extLst>
          </p:cNvPr>
          <p:cNvSpPr/>
          <p:nvPr/>
        </p:nvSpPr>
        <p:spPr>
          <a:xfrm>
            <a:off x="3825380" y="4216866"/>
            <a:ext cx="3531765" cy="2894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Times New Roman" panose="02020603050405020304" pitchFamily="18" charset="0"/>
                <a:cs typeface="Times New Roman" panose="02020603050405020304" pitchFamily="18" charset="0"/>
              </a:rPr>
              <a:t>Image segmentation layer</a:t>
            </a:r>
            <a:endParaRPr lang="en-IN" dirty="0">
              <a:latin typeface="Times New Roman" panose="02020603050405020304" pitchFamily="18" charset="0"/>
              <a:cs typeface="Times New Roman" panose="02020603050405020304" pitchFamily="18" charset="0"/>
            </a:endParaRPr>
          </a:p>
        </p:txBody>
      </p:sp>
      <p:cxnSp>
        <p:nvCxnSpPr>
          <p:cNvPr id="30" name="Straight Arrow Connector 29">
            <a:extLst>
              <a:ext uri="{FF2B5EF4-FFF2-40B4-BE49-F238E27FC236}">
                <a16:creationId xmlns:a16="http://schemas.microsoft.com/office/drawing/2014/main" id="{7FEE6DB0-D410-4CDA-BECD-B5E6CA27532E}"/>
              </a:ext>
            </a:extLst>
          </p:cNvPr>
          <p:cNvCxnSpPr/>
          <p:nvPr/>
        </p:nvCxnSpPr>
        <p:spPr>
          <a:xfrm>
            <a:off x="5546521" y="4506283"/>
            <a:ext cx="0" cy="27404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1" name="Rectangle: Rounded Corners 30">
            <a:extLst>
              <a:ext uri="{FF2B5EF4-FFF2-40B4-BE49-F238E27FC236}">
                <a16:creationId xmlns:a16="http://schemas.microsoft.com/office/drawing/2014/main" id="{27C01AF7-97E4-47D3-A687-507091B6B663}"/>
              </a:ext>
            </a:extLst>
          </p:cNvPr>
          <p:cNvSpPr/>
          <p:nvPr/>
        </p:nvSpPr>
        <p:spPr>
          <a:xfrm>
            <a:off x="3825380" y="4780324"/>
            <a:ext cx="3531765" cy="2894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Times New Roman" panose="02020603050405020304" pitchFamily="18" charset="0"/>
                <a:cs typeface="Times New Roman" panose="02020603050405020304" pitchFamily="18" charset="0"/>
              </a:rPr>
              <a:t>Feature extraction layer</a:t>
            </a:r>
            <a:endParaRPr lang="en-IN" dirty="0">
              <a:latin typeface="Times New Roman" panose="02020603050405020304" pitchFamily="18" charset="0"/>
              <a:cs typeface="Times New Roman" panose="02020603050405020304" pitchFamily="18" charset="0"/>
            </a:endParaRPr>
          </a:p>
        </p:txBody>
      </p:sp>
      <p:sp>
        <p:nvSpPr>
          <p:cNvPr id="32" name="Rectangle: Rounded Corners 31">
            <a:extLst>
              <a:ext uri="{FF2B5EF4-FFF2-40B4-BE49-F238E27FC236}">
                <a16:creationId xmlns:a16="http://schemas.microsoft.com/office/drawing/2014/main" id="{48979BC2-BCB4-47AB-8CBD-AACF64EC2471}"/>
              </a:ext>
            </a:extLst>
          </p:cNvPr>
          <p:cNvSpPr/>
          <p:nvPr/>
        </p:nvSpPr>
        <p:spPr>
          <a:xfrm>
            <a:off x="4421410" y="5273176"/>
            <a:ext cx="2398840" cy="28941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Times New Roman" panose="02020603050405020304" pitchFamily="18" charset="0"/>
                <a:cs typeface="Times New Roman" panose="02020603050405020304" pitchFamily="18" charset="0"/>
              </a:rPr>
              <a:t>Classification Layer</a:t>
            </a:r>
            <a:endParaRPr lang="en-IN" dirty="0">
              <a:latin typeface="Times New Roman" panose="02020603050405020304" pitchFamily="18" charset="0"/>
              <a:cs typeface="Times New Roman" panose="02020603050405020304" pitchFamily="18" charset="0"/>
            </a:endParaRPr>
          </a:p>
        </p:txBody>
      </p:sp>
      <p:cxnSp>
        <p:nvCxnSpPr>
          <p:cNvPr id="33" name="Straight Arrow Connector 32">
            <a:extLst>
              <a:ext uri="{FF2B5EF4-FFF2-40B4-BE49-F238E27FC236}">
                <a16:creationId xmlns:a16="http://schemas.microsoft.com/office/drawing/2014/main" id="{68610B00-6CA0-4AE3-826B-21D95177E6A4}"/>
              </a:ext>
            </a:extLst>
          </p:cNvPr>
          <p:cNvCxnSpPr/>
          <p:nvPr/>
        </p:nvCxnSpPr>
        <p:spPr>
          <a:xfrm>
            <a:off x="5566095" y="4999135"/>
            <a:ext cx="0" cy="27404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4" name="Straight Arrow Connector 33">
            <a:extLst>
              <a:ext uri="{FF2B5EF4-FFF2-40B4-BE49-F238E27FC236}">
                <a16:creationId xmlns:a16="http://schemas.microsoft.com/office/drawing/2014/main" id="{5DC0F089-BDD0-4057-A55E-D48D5EE8225B}"/>
              </a:ext>
            </a:extLst>
          </p:cNvPr>
          <p:cNvCxnSpPr/>
          <p:nvPr/>
        </p:nvCxnSpPr>
        <p:spPr>
          <a:xfrm>
            <a:off x="5571687" y="5562593"/>
            <a:ext cx="0" cy="274041"/>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9" name="Diamond 28">
            <a:extLst>
              <a:ext uri="{FF2B5EF4-FFF2-40B4-BE49-F238E27FC236}">
                <a16:creationId xmlns:a16="http://schemas.microsoft.com/office/drawing/2014/main" id="{57EA3DA8-6892-407B-90DB-080BF831F945}"/>
              </a:ext>
            </a:extLst>
          </p:cNvPr>
          <p:cNvSpPr/>
          <p:nvPr/>
        </p:nvSpPr>
        <p:spPr>
          <a:xfrm>
            <a:off x="5335176" y="5891502"/>
            <a:ext cx="461837" cy="484132"/>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6" name="Straight Arrow Connector 35">
            <a:extLst>
              <a:ext uri="{FF2B5EF4-FFF2-40B4-BE49-F238E27FC236}">
                <a16:creationId xmlns:a16="http://schemas.microsoft.com/office/drawing/2014/main" id="{441508B1-C30D-4E30-8797-FD04A4414500}"/>
              </a:ext>
            </a:extLst>
          </p:cNvPr>
          <p:cNvCxnSpPr>
            <a:cxnSpLocks/>
          </p:cNvCxnSpPr>
          <p:nvPr/>
        </p:nvCxnSpPr>
        <p:spPr>
          <a:xfrm flipH="1">
            <a:off x="5066950" y="6133568"/>
            <a:ext cx="268226" cy="786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7" name="Straight Arrow Connector 36">
            <a:extLst>
              <a:ext uri="{FF2B5EF4-FFF2-40B4-BE49-F238E27FC236}">
                <a16:creationId xmlns:a16="http://schemas.microsoft.com/office/drawing/2014/main" id="{976372FF-D2CD-49B2-A8E3-15AE42813F21}"/>
              </a:ext>
            </a:extLst>
          </p:cNvPr>
          <p:cNvCxnSpPr>
            <a:cxnSpLocks/>
          </p:cNvCxnSpPr>
          <p:nvPr/>
        </p:nvCxnSpPr>
        <p:spPr>
          <a:xfrm>
            <a:off x="5797013" y="6141434"/>
            <a:ext cx="295812"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40" name="Rectangle: Rounded Corners 39">
            <a:extLst>
              <a:ext uri="{FF2B5EF4-FFF2-40B4-BE49-F238E27FC236}">
                <a16:creationId xmlns:a16="http://schemas.microsoft.com/office/drawing/2014/main" id="{D53DB0ED-D44D-4579-91FF-5FE6B2E66CE5}"/>
              </a:ext>
            </a:extLst>
          </p:cNvPr>
          <p:cNvSpPr/>
          <p:nvPr/>
        </p:nvSpPr>
        <p:spPr>
          <a:xfrm>
            <a:off x="3900881" y="5922966"/>
            <a:ext cx="1138483" cy="4369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Times New Roman" panose="02020603050405020304" pitchFamily="18" charset="0"/>
                <a:cs typeface="Times New Roman" panose="02020603050405020304" pitchFamily="18" charset="0"/>
              </a:rPr>
              <a:t>Benign</a:t>
            </a:r>
            <a:endParaRPr lang="en-IN" dirty="0">
              <a:latin typeface="Times New Roman" panose="02020603050405020304" pitchFamily="18" charset="0"/>
              <a:cs typeface="Times New Roman" panose="02020603050405020304" pitchFamily="18" charset="0"/>
            </a:endParaRPr>
          </a:p>
        </p:txBody>
      </p:sp>
      <p:sp>
        <p:nvSpPr>
          <p:cNvPr id="41" name="Rectangle: Rounded Corners 40">
            <a:extLst>
              <a:ext uri="{FF2B5EF4-FFF2-40B4-BE49-F238E27FC236}">
                <a16:creationId xmlns:a16="http://schemas.microsoft.com/office/drawing/2014/main" id="{91232EBC-9897-41F0-802E-68B89A337E01}"/>
              </a:ext>
            </a:extLst>
          </p:cNvPr>
          <p:cNvSpPr/>
          <p:nvPr/>
        </p:nvSpPr>
        <p:spPr>
          <a:xfrm>
            <a:off x="6099175" y="5915100"/>
            <a:ext cx="1257970" cy="4369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Times New Roman" panose="02020603050405020304" pitchFamily="18" charset="0"/>
                <a:cs typeface="Times New Roman" panose="02020603050405020304" pitchFamily="18" charset="0"/>
              </a:rPr>
              <a:t>Malignant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698118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7E0AEC80-8115-4F41-B41A-43D5000262B8}"/>
              </a:ext>
              <a:ext uri="{C183D7F6-B498-43B3-948B-1728B52AA6E4}">
                <adec:decorative xmlns:adec="http://schemas.microsoft.com/office/drawing/2017/decorative" val="1"/>
              </a:ext>
            </a:extLst>
          </p:cNvPr>
          <p:cNvPicPr>
            <a:picLocks noChangeAspect="1"/>
          </p:cNvPicPr>
          <p:nvPr/>
        </p:nvPicPr>
        <p:blipFill rotWithShape="1">
          <a:blip r:embed="rId2">
            <a:alphaModFix amt="35000"/>
          </a:blip>
          <a:srcRect t="9418" b="6313"/>
          <a:stretch/>
        </p:blipFill>
        <p:spPr>
          <a:xfrm>
            <a:off x="3174" y="10"/>
            <a:ext cx="12192000" cy="6857990"/>
          </a:xfrm>
          <a:prstGeom prst="rect">
            <a:avLst/>
          </a:prstGeom>
        </p:spPr>
      </p:pic>
      <p:sp>
        <p:nvSpPr>
          <p:cNvPr id="3" name="Content Placeholder 2">
            <a:extLst>
              <a:ext uri="{FF2B5EF4-FFF2-40B4-BE49-F238E27FC236}">
                <a16:creationId xmlns:a16="http://schemas.microsoft.com/office/drawing/2014/main" id="{83D048AD-5F12-4F20-8B94-DCE98507F94A}"/>
              </a:ext>
            </a:extLst>
          </p:cNvPr>
          <p:cNvSpPr>
            <a:spLocks noGrp="1"/>
          </p:cNvSpPr>
          <p:nvPr>
            <p:ph idx="1"/>
          </p:nvPr>
        </p:nvSpPr>
        <p:spPr>
          <a:xfrm>
            <a:off x="1210366" y="2013358"/>
            <a:ext cx="10154320" cy="4463642"/>
          </a:xfrm>
        </p:spPr>
        <p:txBody>
          <a:bodyPr>
            <a:normAutofit/>
          </a:bodyPr>
          <a:lstStyle/>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From the result of all the paper we can say that Image Processing approach and Deep Learning approach is providing more accuracy as compared to other’s approaches like CNN, ANN KNN, SVM, etc.</a:t>
            </a:r>
          </a:p>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Both Deep Learning Approach and Image Processing Approach is providing overall accuracy of 99%.</a:t>
            </a:r>
          </a:p>
        </p:txBody>
      </p:sp>
      <p:sp>
        <p:nvSpPr>
          <p:cNvPr id="2" name="Title 1">
            <a:extLst>
              <a:ext uri="{FF2B5EF4-FFF2-40B4-BE49-F238E27FC236}">
                <a16:creationId xmlns:a16="http://schemas.microsoft.com/office/drawing/2014/main" id="{84F4020B-BD58-413B-9283-2C8C1ABABAAE}"/>
              </a:ext>
            </a:extLst>
          </p:cNvPr>
          <p:cNvSpPr>
            <a:spLocks noGrp="1"/>
          </p:cNvSpPr>
          <p:nvPr>
            <p:ph type="title"/>
          </p:nvPr>
        </p:nvSpPr>
        <p:spPr>
          <a:xfrm>
            <a:off x="1478813" y="787788"/>
            <a:ext cx="8534400" cy="856454"/>
          </a:xfrm>
        </p:spPr>
        <p:txBody>
          <a:bodyPr>
            <a:normAutofit/>
          </a:bodyPr>
          <a:lstStyle/>
          <a:p>
            <a:pPr algn="ctr"/>
            <a:r>
              <a:rPr lang="en-US" dirty="0">
                <a:solidFill>
                  <a:srgbClr val="FFFF00"/>
                </a:solidFill>
                <a:latin typeface="Times New Roman" panose="02020603050405020304" pitchFamily="18" charset="0"/>
                <a:cs typeface="Times New Roman" panose="02020603050405020304" pitchFamily="18" charset="0"/>
              </a:rPr>
              <a:t>Result analysis</a:t>
            </a:r>
          </a:p>
        </p:txBody>
      </p:sp>
    </p:spTree>
    <p:extLst>
      <p:ext uri="{BB962C8B-B14F-4D97-AF65-F5344CB8AC3E}">
        <p14:creationId xmlns:p14="http://schemas.microsoft.com/office/powerpoint/2010/main" val="202597720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7E0AEC80-8115-4F41-B41A-43D5000262B8}"/>
              </a:ext>
              <a:ext uri="{C183D7F6-B498-43B3-948B-1728B52AA6E4}">
                <adec:decorative xmlns:adec="http://schemas.microsoft.com/office/drawing/2017/decorative" val="1"/>
              </a:ext>
            </a:extLst>
          </p:cNvPr>
          <p:cNvPicPr>
            <a:picLocks noChangeAspect="1"/>
          </p:cNvPicPr>
          <p:nvPr/>
        </p:nvPicPr>
        <p:blipFill rotWithShape="1">
          <a:blip r:embed="rId2">
            <a:alphaModFix amt="35000"/>
          </a:blip>
          <a:srcRect t="9418" b="6313"/>
          <a:stretch/>
        </p:blipFill>
        <p:spPr>
          <a:xfrm>
            <a:off x="3174" y="10"/>
            <a:ext cx="12192000" cy="6857990"/>
          </a:xfrm>
          <a:prstGeom prst="rect">
            <a:avLst/>
          </a:prstGeom>
        </p:spPr>
      </p:pic>
      <p:sp>
        <p:nvSpPr>
          <p:cNvPr id="3" name="Content Placeholder 2">
            <a:extLst>
              <a:ext uri="{FF2B5EF4-FFF2-40B4-BE49-F238E27FC236}">
                <a16:creationId xmlns:a16="http://schemas.microsoft.com/office/drawing/2014/main" id="{83D048AD-5F12-4F20-8B94-DCE98507F94A}"/>
              </a:ext>
            </a:extLst>
          </p:cNvPr>
          <p:cNvSpPr>
            <a:spLocks noGrp="1"/>
          </p:cNvSpPr>
          <p:nvPr>
            <p:ph idx="1"/>
          </p:nvPr>
        </p:nvSpPr>
        <p:spPr>
          <a:xfrm>
            <a:off x="1210365" y="2214694"/>
            <a:ext cx="10154320" cy="3851246"/>
          </a:xfrm>
        </p:spPr>
        <p:txBody>
          <a:bodyPr>
            <a:normAutofit/>
          </a:bodyPr>
          <a:lstStyle/>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It can be seen DLA and IPA is providing more accuracy than another approaches like SVM, KNN, DT, ANN, CNN, MURGE approach and SWARM approach.</a:t>
            </a:r>
          </a:p>
          <a:p>
            <a:pPr>
              <a:buSzPct val="70000"/>
              <a:buFont typeface="Wingdings" panose="05000000000000000000" pitchFamily="2" charset="2"/>
              <a:buChar char="Ø"/>
            </a:pPr>
            <a:r>
              <a:rPr lang="en-US" sz="2600" dirty="0">
                <a:solidFill>
                  <a:schemeClr val="tx1"/>
                </a:solidFill>
                <a:latin typeface="Times New Roman" panose="02020603050405020304" pitchFamily="18" charset="0"/>
                <a:cs typeface="Times New Roman" panose="02020603050405020304" pitchFamily="18" charset="0"/>
              </a:rPr>
              <a:t>In future Deep Learning Approach shall outperform Machine Learning approach in the field of image classification, object recognition and feature extraction.</a:t>
            </a:r>
          </a:p>
        </p:txBody>
      </p:sp>
      <p:sp>
        <p:nvSpPr>
          <p:cNvPr id="2" name="Title 1">
            <a:extLst>
              <a:ext uri="{FF2B5EF4-FFF2-40B4-BE49-F238E27FC236}">
                <a16:creationId xmlns:a16="http://schemas.microsoft.com/office/drawing/2014/main" id="{84F4020B-BD58-413B-9283-2C8C1ABABAAE}"/>
              </a:ext>
            </a:extLst>
          </p:cNvPr>
          <p:cNvSpPr>
            <a:spLocks noGrp="1"/>
          </p:cNvSpPr>
          <p:nvPr>
            <p:ph type="title"/>
          </p:nvPr>
        </p:nvSpPr>
        <p:spPr>
          <a:xfrm>
            <a:off x="1302644" y="679125"/>
            <a:ext cx="8534400" cy="856454"/>
          </a:xfrm>
        </p:spPr>
        <p:txBody>
          <a:bodyPr>
            <a:normAutofit/>
          </a:bodyPr>
          <a:lstStyle/>
          <a:p>
            <a:pPr algn="ctr"/>
            <a:r>
              <a:rPr lang="en-US" dirty="0">
                <a:solidFill>
                  <a:srgbClr val="FFFF00"/>
                </a:solidFill>
                <a:latin typeface="Times New Roman" panose="02020603050405020304" pitchFamily="18" charset="0"/>
                <a:cs typeface="Times New Roman" panose="02020603050405020304" pitchFamily="18" charset="0"/>
              </a:rPr>
              <a:t>Conclusion and future scope</a:t>
            </a:r>
          </a:p>
        </p:txBody>
      </p:sp>
    </p:spTree>
    <p:extLst>
      <p:ext uri="{BB962C8B-B14F-4D97-AF65-F5344CB8AC3E}">
        <p14:creationId xmlns:p14="http://schemas.microsoft.com/office/powerpoint/2010/main" val="302018578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8F4E830A-06F9-4EAA-9E65-110CF2421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a:extLst>
              <a:ext uri="{FF2B5EF4-FFF2-40B4-BE49-F238E27FC236}">
                <a16:creationId xmlns:a16="http://schemas.microsoft.com/office/drawing/2014/main" id="{7E0AEC80-8115-4F41-B41A-43D5000262B8}"/>
              </a:ext>
              <a:ext uri="{C183D7F6-B498-43B3-948B-1728B52AA6E4}">
                <adec:decorative xmlns:adec="http://schemas.microsoft.com/office/drawing/2017/decorative" val="1"/>
              </a:ext>
            </a:extLst>
          </p:cNvPr>
          <p:cNvPicPr>
            <a:picLocks noChangeAspect="1"/>
          </p:cNvPicPr>
          <p:nvPr/>
        </p:nvPicPr>
        <p:blipFill rotWithShape="1">
          <a:blip r:embed="rId2">
            <a:alphaModFix amt="35000"/>
          </a:blip>
          <a:srcRect t="9418" b="6313"/>
          <a:stretch/>
        </p:blipFill>
        <p:spPr>
          <a:xfrm>
            <a:off x="3174" y="10"/>
            <a:ext cx="12192000" cy="6857990"/>
          </a:xfrm>
          <a:prstGeom prst="rect">
            <a:avLst/>
          </a:prstGeom>
        </p:spPr>
      </p:pic>
      <p:sp>
        <p:nvSpPr>
          <p:cNvPr id="3" name="Content Placeholder 2">
            <a:extLst>
              <a:ext uri="{FF2B5EF4-FFF2-40B4-BE49-F238E27FC236}">
                <a16:creationId xmlns:a16="http://schemas.microsoft.com/office/drawing/2014/main" id="{83D048AD-5F12-4F20-8B94-DCE98507F94A}"/>
              </a:ext>
            </a:extLst>
          </p:cNvPr>
          <p:cNvSpPr>
            <a:spLocks noGrp="1"/>
          </p:cNvSpPr>
          <p:nvPr>
            <p:ph idx="1"/>
          </p:nvPr>
        </p:nvSpPr>
        <p:spPr>
          <a:xfrm>
            <a:off x="1210366" y="1375007"/>
            <a:ext cx="10154320" cy="5101993"/>
          </a:xfrm>
        </p:spPr>
        <p:txBody>
          <a:bodyPr>
            <a:normAutofit/>
          </a:bodyPr>
          <a:lstStyle/>
          <a:p>
            <a:pPr algn="just">
              <a:buSzPct val="70000"/>
              <a:buFont typeface="Wingdings" panose="05000000000000000000" pitchFamily="2" charset="2"/>
              <a:buChar char="Ø"/>
            </a:pPr>
            <a:r>
              <a:rPr lang="en-GB" sz="2200" dirty="0">
                <a:solidFill>
                  <a:schemeClr val="tx1"/>
                </a:solidFill>
                <a:latin typeface="Times New Roman" panose="02020603050405020304" pitchFamily="18" charset="0"/>
                <a:cs typeface="Times New Roman" panose="02020603050405020304" pitchFamily="18" charset="0"/>
              </a:rPr>
              <a:t>T. S. Ahmed, K. Philip, A. E. Ahmed</a:t>
            </a:r>
            <a:r>
              <a:rPr lang="en-US" sz="2200" dirty="0">
                <a:solidFill>
                  <a:schemeClr val="tx1"/>
                </a:solidFill>
                <a:latin typeface="Times New Roman" panose="02020603050405020304" pitchFamily="18" charset="0"/>
                <a:cs typeface="Times New Roman" panose="02020603050405020304" pitchFamily="18" charset="0"/>
              </a:rPr>
              <a:t> “</a:t>
            </a:r>
            <a:r>
              <a:rPr lang="en-US" sz="2200" kern="1200" dirty="0">
                <a:solidFill>
                  <a:schemeClr val="tx1"/>
                </a:solidFill>
                <a:effectLst/>
                <a:latin typeface="Times New Roman" panose="02020603050405020304" pitchFamily="18" charset="0"/>
                <a:ea typeface="+mn-ea"/>
                <a:cs typeface="Times New Roman" panose="02020603050405020304" pitchFamily="18" charset="0"/>
              </a:rPr>
              <a:t>Efficient Classification of White Blood Cell Leukemia with Improved Swarm Optimization of Deep Features</a:t>
            </a:r>
            <a:r>
              <a:rPr lang="en-IN" sz="2200" dirty="0">
                <a:solidFill>
                  <a:schemeClr val="tx1"/>
                </a:solidFill>
                <a:latin typeface="Times New Roman" panose="02020603050405020304" pitchFamily="18" charset="0"/>
                <a:cs typeface="Times New Roman" panose="02020603050405020304" pitchFamily="18" charset="0"/>
              </a:rPr>
              <a:t>”.</a:t>
            </a:r>
          </a:p>
          <a:p>
            <a:pPr algn="just">
              <a:buSzPct val="70000"/>
              <a:buFont typeface="Wingdings" panose="05000000000000000000" pitchFamily="2" charset="2"/>
              <a:buChar char="Ø"/>
            </a:pPr>
            <a:r>
              <a:rPr lang="en-IN" sz="2200" b="0" i="0" kern="1200" dirty="0">
                <a:solidFill>
                  <a:schemeClr val="tx1"/>
                </a:solidFill>
                <a:effectLst/>
                <a:latin typeface="Times New Roman" panose="02020603050405020304" pitchFamily="18" charset="0"/>
                <a:ea typeface="+mn-ea"/>
                <a:cs typeface="Times New Roman" panose="02020603050405020304" pitchFamily="18" charset="0"/>
              </a:rPr>
              <a:t>Amjad Rehman, Naveed Abbas, </a:t>
            </a:r>
            <a:r>
              <a:rPr lang="en-IN" sz="2200" b="0" i="0" kern="1200" dirty="0" err="1">
                <a:solidFill>
                  <a:schemeClr val="tx1"/>
                </a:solidFill>
                <a:effectLst/>
                <a:latin typeface="Times New Roman" panose="02020603050405020304" pitchFamily="18" charset="0"/>
                <a:ea typeface="+mn-ea"/>
                <a:cs typeface="Times New Roman" panose="02020603050405020304" pitchFamily="18" charset="0"/>
              </a:rPr>
              <a:t>Tanzila</a:t>
            </a:r>
            <a:r>
              <a:rPr lang="en-IN" sz="2200" b="0" i="0" kern="1200" dirty="0">
                <a:solidFill>
                  <a:schemeClr val="tx1"/>
                </a:solidFill>
                <a:effectLst/>
                <a:latin typeface="Times New Roman" panose="02020603050405020304" pitchFamily="18" charset="0"/>
                <a:ea typeface="+mn-ea"/>
                <a:cs typeface="Times New Roman" panose="02020603050405020304" pitchFamily="18" charset="0"/>
              </a:rPr>
              <a:t> Saba, Syed Ijaz </a:t>
            </a:r>
            <a:r>
              <a:rPr lang="en-IN" sz="2200" b="0" i="0" kern="1200" dirty="0" err="1">
                <a:solidFill>
                  <a:schemeClr val="tx1"/>
                </a:solidFill>
                <a:effectLst/>
                <a:latin typeface="Times New Roman" panose="02020603050405020304" pitchFamily="18" charset="0"/>
                <a:ea typeface="+mn-ea"/>
                <a:cs typeface="Times New Roman" panose="02020603050405020304" pitchFamily="18" charset="0"/>
              </a:rPr>
              <a:t>ur</a:t>
            </a:r>
            <a:r>
              <a:rPr lang="en-IN" sz="2200" b="0" i="0" kern="1200" dirty="0">
                <a:solidFill>
                  <a:schemeClr val="tx1"/>
                </a:solidFill>
                <a:effectLst/>
                <a:latin typeface="Times New Roman" panose="02020603050405020304" pitchFamily="18" charset="0"/>
                <a:ea typeface="+mn-ea"/>
                <a:cs typeface="Times New Roman" panose="02020603050405020304" pitchFamily="18" charset="0"/>
              </a:rPr>
              <a:t> Rahman, Zahid Mehmood and, </a:t>
            </a:r>
            <a:r>
              <a:rPr lang="en-IN" sz="2200" b="0" i="0" kern="1200" dirty="0" err="1">
                <a:solidFill>
                  <a:schemeClr val="tx1"/>
                </a:solidFill>
                <a:effectLst/>
                <a:latin typeface="Times New Roman" panose="02020603050405020304" pitchFamily="18" charset="0"/>
                <a:ea typeface="+mn-ea"/>
                <a:cs typeface="Times New Roman" panose="02020603050405020304" pitchFamily="18" charset="0"/>
              </a:rPr>
              <a:t>Hoshang</a:t>
            </a:r>
            <a:r>
              <a:rPr lang="en-IN" sz="2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IN" sz="2200" b="0" i="0" kern="1200" dirty="0" err="1">
                <a:solidFill>
                  <a:schemeClr val="tx1"/>
                </a:solidFill>
                <a:effectLst/>
                <a:latin typeface="Times New Roman" panose="02020603050405020304" pitchFamily="18" charset="0"/>
                <a:ea typeface="+mn-ea"/>
                <a:cs typeface="Times New Roman" panose="02020603050405020304" pitchFamily="18" charset="0"/>
              </a:rPr>
              <a:t>Kolivand</a:t>
            </a:r>
            <a:r>
              <a:rPr lang="en-IN" sz="2200" b="0" i="0" kern="1200" dirty="0">
                <a:solidFill>
                  <a:schemeClr val="tx1"/>
                </a:solidFill>
                <a:effectLst/>
                <a:latin typeface="Times New Roman" panose="02020603050405020304" pitchFamily="18" charset="0"/>
                <a:ea typeface="+mn-ea"/>
                <a:cs typeface="Times New Roman" panose="02020603050405020304" pitchFamily="18" charset="0"/>
              </a:rPr>
              <a:t> “</a:t>
            </a:r>
            <a:r>
              <a:rPr lang="en-GB" sz="2200" dirty="0">
                <a:solidFill>
                  <a:schemeClr val="tx1"/>
                </a:solidFill>
                <a:latin typeface="Times New Roman" panose="02020603050405020304" pitchFamily="18" charset="0"/>
                <a:cs typeface="Times New Roman" panose="02020603050405020304" pitchFamily="18" charset="0"/>
              </a:rPr>
              <a:t>Classification of acute lymphoblastic leukaemia using deep learning</a:t>
            </a:r>
            <a:r>
              <a:rPr lang="en-IN" sz="2200" dirty="0">
                <a:solidFill>
                  <a:schemeClr val="tx1"/>
                </a:solidFill>
                <a:latin typeface="Times New Roman" panose="02020603050405020304" pitchFamily="18" charset="0"/>
                <a:cs typeface="Times New Roman" panose="02020603050405020304" pitchFamily="18" charset="0"/>
              </a:rPr>
              <a:t>”.</a:t>
            </a:r>
          </a:p>
          <a:p>
            <a:pPr algn="just">
              <a:buSzPct val="70000"/>
              <a:buFont typeface="Wingdings" panose="05000000000000000000" pitchFamily="2" charset="2"/>
              <a:buChar char="Ø"/>
            </a:pPr>
            <a:r>
              <a:rPr lang="en-GB" sz="2200" b="0" dirty="0">
                <a:solidFill>
                  <a:schemeClr val="tx1"/>
                </a:solidFill>
                <a:latin typeface="Times New Roman" panose="02020603050405020304" pitchFamily="18" charset="0"/>
                <a:cs typeface="Times New Roman" panose="02020603050405020304" pitchFamily="18" charset="0"/>
              </a:rPr>
              <a:t>Safiya </a:t>
            </a:r>
            <a:r>
              <a:rPr lang="en-GB" sz="2200" b="0" dirty="0" err="1">
                <a:solidFill>
                  <a:schemeClr val="tx1"/>
                </a:solidFill>
                <a:latin typeface="Times New Roman" panose="02020603050405020304" pitchFamily="18" charset="0"/>
                <a:cs typeface="Times New Roman" panose="02020603050405020304" pitchFamily="18" charset="0"/>
              </a:rPr>
              <a:t>Celik</a:t>
            </a:r>
            <a:r>
              <a:rPr lang="en-GB" sz="2200" b="0" dirty="0">
                <a:solidFill>
                  <a:schemeClr val="tx1"/>
                </a:solidFill>
                <a:latin typeface="Times New Roman" panose="02020603050405020304" pitchFamily="18" charset="0"/>
                <a:cs typeface="Times New Roman" panose="02020603050405020304" pitchFamily="18" charset="0"/>
              </a:rPr>
              <a:t>, </a:t>
            </a:r>
            <a:r>
              <a:rPr lang="en-GB" sz="2200" b="0" dirty="0" err="1">
                <a:solidFill>
                  <a:schemeClr val="tx1"/>
                </a:solidFill>
                <a:latin typeface="Times New Roman" panose="02020603050405020304" pitchFamily="18" charset="0"/>
                <a:cs typeface="Times New Roman" panose="02020603050405020304" pitchFamily="18" charset="0"/>
              </a:rPr>
              <a:t>Banjamin</a:t>
            </a:r>
            <a:r>
              <a:rPr lang="en-GB" sz="2200" b="0" dirty="0">
                <a:solidFill>
                  <a:schemeClr val="tx1"/>
                </a:solidFill>
                <a:latin typeface="Times New Roman" panose="02020603050405020304" pitchFamily="18" charset="0"/>
                <a:cs typeface="Times New Roman" panose="02020603050405020304" pitchFamily="18" charset="0"/>
              </a:rPr>
              <a:t> Logsdon, Akanksha Saxena, Chris P. Miller, Timothy J. Martins, Pamela S. </a:t>
            </a:r>
            <a:r>
              <a:rPr lang="en-GB" sz="2200" b="0" dirty="0" err="1">
                <a:solidFill>
                  <a:schemeClr val="tx1"/>
                </a:solidFill>
                <a:latin typeface="Times New Roman" panose="02020603050405020304" pitchFamily="18" charset="0"/>
                <a:cs typeface="Times New Roman" panose="02020603050405020304" pitchFamily="18" charset="0"/>
              </a:rPr>
              <a:t>Beckar</a:t>
            </a:r>
            <a:r>
              <a:rPr lang="en-GB" sz="2200" b="0" dirty="0">
                <a:solidFill>
                  <a:schemeClr val="tx1"/>
                </a:solidFill>
                <a:latin typeface="Times New Roman" panose="02020603050405020304" pitchFamily="18" charset="0"/>
                <a:cs typeface="Times New Roman" panose="02020603050405020304" pitchFamily="18" charset="0"/>
              </a:rPr>
              <a:t> and Sylvia </a:t>
            </a:r>
            <a:r>
              <a:rPr lang="en-GB" sz="2200" b="0" dirty="0" err="1">
                <a:solidFill>
                  <a:schemeClr val="tx1"/>
                </a:solidFill>
                <a:latin typeface="Times New Roman" panose="02020603050405020304" pitchFamily="18" charset="0"/>
                <a:cs typeface="Times New Roman" panose="02020603050405020304" pitchFamily="18" charset="0"/>
              </a:rPr>
              <a:t>Chien</a:t>
            </a:r>
            <a:r>
              <a:rPr lang="en-IN" sz="2200" dirty="0">
                <a:solidFill>
                  <a:schemeClr val="tx1"/>
                </a:solidFill>
                <a:latin typeface="Times New Roman" panose="02020603050405020304" pitchFamily="18" charset="0"/>
                <a:cs typeface="Times New Roman" panose="02020603050405020304" pitchFamily="18" charset="0"/>
              </a:rPr>
              <a:t> “</a:t>
            </a:r>
            <a:r>
              <a:rPr lang="en-GB" sz="2200" b="0" kern="1200" dirty="0">
                <a:solidFill>
                  <a:schemeClr val="tx1"/>
                </a:solidFill>
                <a:effectLst/>
                <a:latin typeface="Times New Roman" panose="02020603050405020304" pitchFamily="18" charset="0"/>
                <a:ea typeface="+mn-ea"/>
                <a:cs typeface="Times New Roman" panose="02020603050405020304" pitchFamily="18" charset="0"/>
              </a:rPr>
              <a:t>A machine learning approach to integrate big data for precision medicine in acute myeloid leukaemia”.</a:t>
            </a:r>
            <a:endParaRPr lang="en-IN" sz="2200" b="0" dirty="0">
              <a:solidFill>
                <a:schemeClr val="tx1"/>
              </a:solidFill>
              <a:latin typeface="Times New Roman" panose="02020603050405020304" pitchFamily="18" charset="0"/>
              <a:cs typeface="Times New Roman" panose="02020603050405020304" pitchFamily="18" charset="0"/>
            </a:endParaRPr>
          </a:p>
          <a:p>
            <a:pPr algn="just">
              <a:buSzPct val="70000"/>
              <a:buFont typeface="Wingdings" panose="05000000000000000000" pitchFamily="2" charset="2"/>
              <a:buChar char="Ø"/>
            </a:pPr>
            <a:r>
              <a:rPr lang="en-IN" sz="2200" b="0" i="0" kern="1200" dirty="0" err="1">
                <a:solidFill>
                  <a:schemeClr val="tx1"/>
                </a:solidFill>
                <a:effectLst/>
                <a:latin typeface="Times New Roman" panose="02020603050405020304" pitchFamily="18" charset="0"/>
                <a:ea typeface="+mn-ea"/>
                <a:cs typeface="Times New Roman" panose="02020603050405020304" pitchFamily="18" charset="0"/>
              </a:rPr>
              <a:t>Limin</a:t>
            </a:r>
            <a:r>
              <a:rPr lang="en-IN" sz="2200" b="0" i="0" kern="1200" dirty="0">
                <a:solidFill>
                  <a:schemeClr val="tx1"/>
                </a:solidFill>
                <a:effectLst/>
                <a:latin typeface="Times New Roman" panose="02020603050405020304" pitchFamily="18" charset="0"/>
                <a:ea typeface="+mn-ea"/>
                <a:cs typeface="Times New Roman" panose="02020603050405020304" pitchFamily="18" charset="0"/>
              </a:rPr>
              <a:t> Zhang, Han Shen, Jing Chang, Wei Yu, </a:t>
            </a:r>
            <a:r>
              <a:rPr lang="en-IN" sz="2200" b="0" i="0" kern="1200" dirty="0" err="1">
                <a:solidFill>
                  <a:schemeClr val="tx1"/>
                </a:solidFill>
                <a:effectLst/>
                <a:latin typeface="Times New Roman" panose="02020603050405020304" pitchFamily="18" charset="0"/>
                <a:ea typeface="+mn-ea"/>
                <a:cs typeface="Times New Roman" panose="02020603050405020304" pitchFamily="18" charset="0"/>
              </a:rPr>
              <a:t>Jin</a:t>
            </a:r>
            <a:r>
              <a:rPr lang="en-IN" sz="2200" b="0" i="0" kern="1200" dirty="0">
                <a:solidFill>
                  <a:schemeClr val="tx1"/>
                </a:solidFill>
                <a:effectLst/>
                <a:latin typeface="Times New Roman" panose="02020603050405020304" pitchFamily="18" charset="0"/>
                <a:ea typeface="+mn-ea"/>
                <a:cs typeface="Times New Roman" panose="02020603050405020304" pitchFamily="18" charset="0"/>
              </a:rPr>
              <a:t> Sha, Cheng Yang and </a:t>
            </a:r>
            <a:r>
              <a:rPr lang="en-IN" sz="2200" b="0" i="0" kern="1200" dirty="0" err="1">
                <a:solidFill>
                  <a:schemeClr val="tx1"/>
                </a:solidFill>
                <a:effectLst/>
                <a:latin typeface="Times New Roman" panose="02020603050405020304" pitchFamily="18" charset="0"/>
                <a:ea typeface="+mn-ea"/>
                <a:cs typeface="Times New Roman" panose="02020603050405020304" pitchFamily="18" charset="0"/>
              </a:rPr>
              <a:t>Yongquan</a:t>
            </a:r>
            <a:r>
              <a:rPr lang="en-IN" sz="2200" b="0" i="0" kern="1200" dirty="0">
                <a:solidFill>
                  <a:schemeClr val="tx1"/>
                </a:solidFill>
                <a:effectLst/>
                <a:latin typeface="Times New Roman" panose="02020603050405020304" pitchFamily="18" charset="0"/>
                <a:ea typeface="+mn-ea"/>
                <a:cs typeface="Times New Roman" panose="02020603050405020304" pitchFamily="18" charset="0"/>
              </a:rPr>
              <a:t> Xia “</a:t>
            </a:r>
            <a:r>
              <a:rPr lang="en-GB" sz="2200" dirty="0">
                <a:solidFill>
                  <a:schemeClr val="tx1"/>
                </a:solidFill>
                <a:latin typeface="Times New Roman" panose="02020603050405020304" pitchFamily="18" charset="0"/>
                <a:cs typeface="Times New Roman" panose="02020603050405020304" pitchFamily="18" charset="0"/>
              </a:rPr>
              <a:t>Automatic classification of leukocytes using deep neural network</a:t>
            </a:r>
            <a:r>
              <a:rPr lang="en-IN" sz="2200" dirty="0">
                <a:solidFill>
                  <a:schemeClr val="tx1"/>
                </a:solidFill>
                <a:latin typeface="Times New Roman" panose="02020603050405020304" pitchFamily="18" charset="0"/>
                <a:cs typeface="Times New Roman" panose="02020603050405020304" pitchFamily="18" charset="0"/>
              </a:rPr>
              <a:t>”.</a:t>
            </a:r>
          </a:p>
          <a:p>
            <a:pPr algn="just">
              <a:buSzPct val="70000"/>
              <a:buFont typeface="Wingdings" panose="05000000000000000000" pitchFamily="2" charset="2"/>
              <a:buChar char="Ø"/>
            </a:pPr>
            <a:r>
              <a:rPr lang="en-IN" sz="2200" b="0" i="0" kern="1200" dirty="0">
                <a:solidFill>
                  <a:schemeClr val="tx1"/>
                </a:solidFill>
                <a:effectLst/>
                <a:latin typeface="Times New Roman" panose="02020603050405020304" pitchFamily="18" charset="0"/>
                <a:ea typeface="+mn-ea"/>
                <a:cs typeface="Times New Roman" panose="02020603050405020304" pitchFamily="18" charset="0"/>
              </a:rPr>
              <a:t>Roopa B. Hegde, </a:t>
            </a:r>
            <a:r>
              <a:rPr lang="en-IN" sz="2200" b="0" i="0" kern="1200" dirty="0" err="1">
                <a:solidFill>
                  <a:schemeClr val="tx1"/>
                </a:solidFill>
                <a:effectLst/>
                <a:latin typeface="Times New Roman" panose="02020603050405020304" pitchFamily="18" charset="0"/>
                <a:ea typeface="+mn-ea"/>
                <a:cs typeface="Times New Roman" panose="02020603050405020304" pitchFamily="18" charset="0"/>
              </a:rPr>
              <a:t>KeerthanaPrasada</a:t>
            </a:r>
            <a:r>
              <a:rPr lang="en-IN" sz="2200" b="0" i="0" kern="1200" dirty="0">
                <a:solidFill>
                  <a:schemeClr val="tx1"/>
                </a:solidFill>
                <a:effectLst/>
                <a:latin typeface="Times New Roman" panose="02020603050405020304" pitchFamily="18" charset="0"/>
                <a:ea typeface="+mn-ea"/>
                <a:cs typeface="Times New Roman" panose="02020603050405020304" pitchFamily="18" charset="0"/>
              </a:rPr>
              <a:t>, Harishchandra </a:t>
            </a:r>
            <a:r>
              <a:rPr lang="en-IN" sz="2200" b="0" i="0" kern="1200" dirty="0" err="1">
                <a:solidFill>
                  <a:schemeClr val="tx1"/>
                </a:solidFill>
                <a:effectLst/>
                <a:latin typeface="Times New Roman" panose="02020603050405020304" pitchFamily="18" charset="0"/>
                <a:ea typeface="+mn-ea"/>
                <a:cs typeface="Times New Roman" panose="02020603050405020304" pitchFamily="18" charset="0"/>
              </a:rPr>
              <a:t>Hebbara</a:t>
            </a:r>
            <a:r>
              <a:rPr lang="en-IN" sz="2200" b="0" i="0" kern="1200" dirty="0">
                <a:solidFill>
                  <a:schemeClr val="tx1"/>
                </a:solidFill>
                <a:effectLst/>
                <a:latin typeface="Times New Roman" panose="02020603050405020304" pitchFamily="18" charset="0"/>
                <a:ea typeface="+mn-ea"/>
                <a:cs typeface="Times New Roman" panose="02020603050405020304" pitchFamily="18" charset="0"/>
              </a:rPr>
              <a:t>, Brij Mohan Kumar Singh “</a:t>
            </a:r>
            <a:r>
              <a:rPr lang="en-US" sz="2200" kern="1200" dirty="0">
                <a:solidFill>
                  <a:schemeClr val="tx1"/>
                </a:solidFill>
                <a:effectLst/>
                <a:latin typeface="Times New Roman" panose="02020603050405020304" pitchFamily="18" charset="0"/>
                <a:ea typeface="+mn-ea"/>
                <a:cs typeface="Times New Roman" panose="02020603050405020304" pitchFamily="18" charset="0"/>
              </a:rPr>
              <a:t>Comparison of traditional image processing and deep learning approaches for classification of white blood cells in peripheral blood smear images</a:t>
            </a:r>
            <a:r>
              <a:rPr lang="en-IN" sz="2200" kern="1200" dirty="0">
                <a:solidFill>
                  <a:schemeClr val="tx1"/>
                </a:solidFill>
                <a:effectLst/>
                <a:latin typeface="Times New Roman" panose="02020603050405020304" pitchFamily="18" charset="0"/>
                <a:ea typeface="+mn-ea"/>
                <a:cs typeface="Times New Roman" panose="02020603050405020304" pitchFamily="18" charset="0"/>
              </a:rPr>
              <a:t>”.</a:t>
            </a:r>
            <a:endParaRPr lang="en-IN" sz="2200" dirty="0">
              <a:solidFill>
                <a:schemeClr val="tx1"/>
              </a:solidFill>
              <a:latin typeface="Times New Roman" panose="02020603050405020304" pitchFamily="18" charset="0"/>
              <a:cs typeface="Times New Roman" panose="02020603050405020304" pitchFamily="18" charset="0"/>
            </a:endParaRPr>
          </a:p>
        </p:txBody>
      </p:sp>
      <p:sp>
        <p:nvSpPr>
          <p:cNvPr id="2" name="Title 1">
            <a:extLst>
              <a:ext uri="{FF2B5EF4-FFF2-40B4-BE49-F238E27FC236}">
                <a16:creationId xmlns:a16="http://schemas.microsoft.com/office/drawing/2014/main" id="{84F4020B-BD58-413B-9283-2C8C1ABABAAE}"/>
              </a:ext>
            </a:extLst>
          </p:cNvPr>
          <p:cNvSpPr>
            <a:spLocks noGrp="1"/>
          </p:cNvSpPr>
          <p:nvPr>
            <p:ph type="title"/>
          </p:nvPr>
        </p:nvSpPr>
        <p:spPr>
          <a:xfrm>
            <a:off x="1210365" y="259282"/>
            <a:ext cx="8534400" cy="856454"/>
          </a:xfrm>
        </p:spPr>
        <p:txBody>
          <a:bodyPr>
            <a:normAutofit/>
          </a:bodyPr>
          <a:lstStyle/>
          <a:p>
            <a:pPr algn="ctr"/>
            <a:r>
              <a:rPr lang="en-US" dirty="0">
                <a:solidFill>
                  <a:srgbClr val="FFFF00"/>
                </a:solidFill>
                <a:latin typeface="Times New Roman" panose="02020603050405020304" pitchFamily="18" charset="0"/>
                <a:cs typeface="Times New Roman" panose="02020603050405020304" pitchFamily="18" charset="0"/>
              </a:rPr>
              <a:t>reference</a:t>
            </a:r>
          </a:p>
        </p:txBody>
      </p:sp>
    </p:spTree>
    <p:extLst>
      <p:ext uri="{BB962C8B-B14F-4D97-AF65-F5344CB8AC3E}">
        <p14:creationId xmlns:p14="http://schemas.microsoft.com/office/powerpoint/2010/main" val="116391519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5FDEB4C-941C-4EBE-9462-062D8A0ADE9E}">
  <ds:schemaRefs>
    <ds:schemaRef ds:uri="http://schemas.microsoft.com/sharepoint/v3/contenttype/forms"/>
  </ds:schemaRefs>
</ds:datastoreItem>
</file>

<file path=customXml/itemProps2.xml><?xml version="1.0" encoding="utf-8"?>
<ds:datastoreItem xmlns:ds="http://schemas.openxmlformats.org/officeDocument/2006/customXml" ds:itemID="{00B8EF33-82AA-4779-AFAA-C56669D00D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0B414F3-C833-4395-8C69-0E806C51817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Slice design</Template>
  <TotalTime>1064</TotalTime>
  <Words>813</Words>
  <Application>Microsoft Office PowerPoint</Application>
  <PresentationFormat>Widescreen</PresentationFormat>
  <Paragraphs>79</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Century Gothic</vt:lpstr>
      <vt:lpstr>Times New Roman</vt:lpstr>
      <vt:lpstr>Wingdings</vt:lpstr>
      <vt:lpstr>Wingdings 3</vt:lpstr>
      <vt:lpstr>Slice</vt:lpstr>
      <vt:lpstr>PowerPoint Presentation</vt:lpstr>
      <vt:lpstr>Contents</vt:lpstr>
      <vt:lpstr>Introduction</vt:lpstr>
      <vt:lpstr>Literature survey</vt:lpstr>
      <vt:lpstr>PowerPoint Presentation</vt:lpstr>
      <vt:lpstr>METHOD</vt:lpstr>
      <vt:lpstr>Result analysis</vt:lpstr>
      <vt:lpstr>Conclusion and future scope</vt:lpstr>
      <vt:lpstr>reference</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𝐀𝐌𝐀𝐍 𝐊𝐔𝐌𝐀𝐑 𝐒𝐈𝐍𝐆𝐇</dc:creator>
  <cp:lastModifiedBy>𝐀𝐌𝐀𝐍 𝐊𝐔𝐌𝐀𝐑 𝐒𝐈𝐍𝐆𝐇</cp:lastModifiedBy>
  <cp:revision>11</cp:revision>
  <dcterms:created xsi:type="dcterms:W3CDTF">2021-12-16T20:08:56Z</dcterms:created>
  <dcterms:modified xsi:type="dcterms:W3CDTF">2021-12-18T08:47:48Z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